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3" r:id="rId1"/>
    <p:sldMasterId id="2147483694" r:id="rId2"/>
  </p:sldMasterIdLst>
  <p:notesMasterIdLst>
    <p:notesMasterId r:id="rId22"/>
  </p:notesMasterIdLst>
  <p:handoutMasterIdLst>
    <p:handoutMasterId r:id="rId23"/>
  </p:handoutMasterIdLst>
  <p:sldIdLst>
    <p:sldId id="380" r:id="rId3"/>
    <p:sldId id="406" r:id="rId4"/>
    <p:sldId id="407" r:id="rId5"/>
    <p:sldId id="375" r:id="rId6"/>
    <p:sldId id="385" r:id="rId7"/>
    <p:sldId id="376" r:id="rId8"/>
    <p:sldId id="433" r:id="rId9"/>
    <p:sldId id="440" r:id="rId10"/>
    <p:sldId id="425" r:id="rId11"/>
    <p:sldId id="394" r:id="rId12"/>
    <p:sldId id="395" r:id="rId13"/>
    <p:sldId id="441" r:id="rId14"/>
    <p:sldId id="422" r:id="rId15"/>
    <p:sldId id="439" r:id="rId16"/>
    <p:sldId id="396" r:id="rId17"/>
    <p:sldId id="438" r:id="rId18"/>
    <p:sldId id="434" r:id="rId19"/>
    <p:sldId id="412" r:id="rId20"/>
    <p:sldId id="381" r:id="rId21"/>
  </p:sldIdLst>
  <p:sldSz cx="9144000" cy="6858000" type="screen4x3"/>
  <p:notesSz cx="7023100" cy="93091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7">
          <p15:clr>
            <a:srgbClr val="A4A3A4"/>
          </p15:clr>
        </p15:guide>
        <p15:guide id="2" pos="129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FE7"/>
    <a:srgbClr val="EAE7DA"/>
    <a:srgbClr val="F7F7F7"/>
    <a:srgbClr val="EEECE1"/>
    <a:srgbClr val="CF7977"/>
    <a:srgbClr val="7A983E"/>
    <a:srgbClr val="000099"/>
    <a:srgbClr val="D5DCEB"/>
    <a:srgbClr val="8EB149"/>
    <a:srgbClr val="DFDB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4" autoAdjust="0"/>
    <p:restoredTop sz="64241" autoAdjust="0"/>
  </p:normalViewPr>
  <p:slideViewPr>
    <p:cSldViewPr snapToGrid="0" snapToObjects="1" showGuides="1">
      <p:cViewPr varScale="1">
        <p:scale>
          <a:sx n="56" d="100"/>
          <a:sy n="56" d="100"/>
        </p:scale>
        <p:origin x="1464" y="72"/>
      </p:cViewPr>
      <p:guideLst>
        <p:guide orient="horz" pos="2567"/>
        <p:guide pos="1290"/>
      </p:guideLst>
    </p:cSldViewPr>
  </p:slideViewPr>
  <p:outlineViewPr>
    <p:cViewPr>
      <p:scale>
        <a:sx n="33" d="100"/>
        <a:sy n="33" d="100"/>
      </p:scale>
      <p:origin x="0" y="-5554"/>
    </p:cViewPr>
  </p:outlineViewPr>
  <p:notesTextViewPr>
    <p:cViewPr>
      <p:scale>
        <a:sx n="100" d="100"/>
        <a:sy n="100" d="100"/>
      </p:scale>
      <p:origin x="0" y="0"/>
    </p:cViewPr>
  </p:notesTextViewPr>
  <p:sorterViewPr>
    <p:cViewPr>
      <p:scale>
        <a:sx n="100" d="100"/>
        <a:sy n="100" d="100"/>
      </p:scale>
      <p:origin x="0" y="-331"/>
    </p:cViewPr>
  </p:sorterViewPr>
  <p:notesViewPr>
    <p:cSldViewPr snapToGrid="0" snapToObjects="1">
      <p:cViewPr varScale="1">
        <p:scale>
          <a:sx n="66" d="100"/>
          <a:sy n="66" d="100"/>
        </p:scale>
        <p:origin x="3101"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1B6E036-E03C-5842-901C-1E87ADD77BC2}" type="datetimeFigureOut">
              <a:rPr lang="en-US" smtClean="0"/>
              <a:t>11/15/2016</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F5934A8-B8B6-9947-A2AF-466E343BBB87}" type="slidenum">
              <a:rPr lang="en-US" smtClean="0"/>
              <a:t>‹#›</a:t>
            </a:fld>
            <a:endParaRPr lang="en-US" dirty="0"/>
          </a:p>
        </p:txBody>
      </p:sp>
    </p:spTree>
    <p:extLst>
      <p:ext uri="{BB962C8B-B14F-4D97-AF65-F5344CB8AC3E}">
        <p14:creationId xmlns:p14="http://schemas.microsoft.com/office/powerpoint/2010/main" val="776458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A3EB5FC-1857-1849-8047-3303091A6914}" type="datetimeFigureOut">
              <a:rPr lang="en-US" smtClean="0"/>
              <a:t>11/15/2016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6DAE0CD-D28B-7943-AABC-BE60ED5BE82C}" type="slidenum">
              <a:rPr lang="en-US" smtClean="0"/>
              <a:t>‹#›</a:t>
            </a:fld>
            <a:endParaRPr lang="en-US" dirty="0"/>
          </a:p>
        </p:txBody>
      </p:sp>
    </p:spTree>
    <p:extLst>
      <p:ext uri="{BB962C8B-B14F-4D97-AF65-F5344CB8AC3E}">
        <p14:creationId xmlns:p14="http://schemas.microsoft.com/office/powerpoint/2010/main" val="17733632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read slide???</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a:t>
            </a:fld>
            <a:endParaRPr lang="en-US" dirty="0"/>
          </a:p>
        </p:txBody>
      </p:sp>
    </p:spTree>
    <p:extLst>
      <p:ext uri="{BB962C8B-B14F-4D97-AF65-F5344CB8AC3E}">
        <p14:creationId xmlns:p14="http://schemas.microsoft.com/office/powerpoint/2010/main" val="3748070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altLang="en-US" sz="2400" dirty="0" smtClean="0">
                <a:latin typeface="Franklin Gothic Book" panose="020B0503020102020204" pitchFamily="34" charset="0"/>
              </a:rPr>
              <a:t>The treatment plan expenses is reviewed by CCS program medical consultants to determine whether the</a:t>
            </a:r>
            <a:r>
              <a:rPr lang="en-US" altLang="en-US" sz="2400" baseline="0" dirty="0" smtClean="0">
                <a:latin typeface="Franklin Gothic Book" panose="020B0503020102020204" pitchFamily="34" charset="0"/>
              </a:rPr>
              <a:t> estimated out-of-pocket expenses for the care of the CCS eligible condition is expected to exceed 20 percent of the family’s adjusted gross income.</a:t>
            </a:r>
            <a:r>
              <a:rPr lang="en-US" altLang="en-US" sz="2400" dirty="0" smtClean="0">
                <a:latin typeface="Franklin Gothic Book" panose="020B0503020102020204" pitchFamily="34" charset="0"/>
              </a:rPr>
              <a:t> </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10</a:t>
            </a:fld>
            <a:endParaRPr lang="en-US" dirty="0"/>
          </a:p>
        </p:txBody>
      </p:sp>
    </p:spTree>
    <p:extLst>
      <p:ext uri="{BB962C8B-B14F-4D97-AF65-F5344CB8AC3E}">
        <p14:creationId xmlns:p14="http://schemas.microsoft.com/office/powerpoint/2010/main" val="97139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must be notified of any changes in the family’s income due to temporary layoff or unemployment, permanent reduction in earnings or change in family size.  We may need to re-determine financial eligibility.</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11</a:t>
            </a:fld>
            <a:endParaRPr lang="en-US" dirty="0"/>
          </a:p>
        </p:txBody>
      </p:sp>
    </p:spTree>
    <p:extLst>
      <p:ext uri="{BB962C8B-B14F-4D97-AF65-F5344CB8AC3E}">
        <p14:creationId xmlns:p14="http://schemas.microsoft.com/office/powerpoint/2010/main" val="194193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Applicants with</a:t>
            </a:r>
            <a:r>
              <a:rPr lang="en-US" baseline="0" dirty="0" smtClean="0"/>
              <a:t> private HMO coverage are not eligible for CCS services unless they require a service which is not covered by the HMO.  CCS reimburses only those services that are verified in writing by the HMO as a non-covered service.  In addition, the HMO must provide CCS with a written statement that delineates the exclusion of the specific non-covered benefit.</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12</a:t>
            </a:fld>
            <a:endParaRPr lang="en-US" dirty="0"/>
          </a:p>
        </p:txBody>
      </p:sp>
    </p:spTree>
    <p:extLst>
      <p:ext uri="{BB962C8B-B14F-4D97-AF65-F5344CB8AC3E}">
        <p14:creationId xmlns:p14="http://schemas.microsoft.com/office/powerpoint/2010/main" val="3845736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Residential Eligibility</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13</a:t>
            </a:fld>
            <a:endParaRPr lang="en-US" dirty="0"/>
          </a:p>
        </p:txBody>
      </p:sp>
    </p:spTree>
    <p:extLst>
      <p:ext uri="{BB962C8B-B14F-4D97-AF65-F5344CB8AC3E}">
        <p14:creationId xmlns:p14="http://schemas.microsoft.com/office/powerpoint/2010/main" val="99319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 of residence in the county of application is required of the parent,</a:t>
            </a:r>
            <a:r>
              <a:rPr lang="en-US" baseline="0" dirty="0" smtClean="0"/>
              <a:t> legal guardian or emancipated minor applying for diagnostic, treatment, or therapy services.  Residential screening can be waived for FSMC clients with no SOC or restrictions.</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14</a:t>
            </a:fld>
            <a:endParaRPr lang="en-US" dirty="0"/>
          </a:p>
        </p:txBody>
      </p:sp>
    </p:spTree>
    <p:extLst>
      <p:ext uri="{BB962C8B-B14F-4D97-AF65-F5344CB8AC3E}">
        <p14:creationId xmlns:p14="http://schemas.microsoft.com/office/powerpoint/2010/main" val="419076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criteria for meeting residential eligibility in the county requires that the parent, legal guardian, or emancipated minor demonstrate that</a:t>
            </a:r>
            <a:r>
              <a:rPr lang="en-US" baseline="0" dirty="0" smtClean="0"/>
              <a:t> they reside or intend to establish residency in the county of application by producing at least two forms of documentation.  The items provided must contain the identical address of residence on each form.</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15</a:t>
            </a:fld>
            <a:endParaRPr lang="en-US" dirty="0"/>
          </a:p>
        </p:txBody>
      </p:sp>
    </p:spTree>
    <p:extLst>
      <p:ext uri="{BB962C8B-B14F-4D97-AF65-F5344CB8AC3E}">
        <p14:creationId xmlns:p14="http://schemas.microsoft.com/office/powerpoint/2010/main" val="2698504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 that can be considered as proof of residence can be a rent or</a:t>
            </a:r>
            <a:r>
              <a:rPr lang="en-US" baseline="0" dirty="0" smtClean="0"/>
              <a:t> mortgage receipt; utility bill in the name of the parent, legal guardian, or emancipated minor; a current CA driver’s license or CA identification card; a motor vehicle registration issued by the CA Dept. of Motor Vehicles issued in the name of the parent, legal guardian or emancipated minor; or the most recent CA State Resident Income Tax Form, etc. </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16</a:t>
            </a:fld>
            <a:endParaRPr lang="en-US" dirty="0"/>
          </a:p>
        </p:txBody>
      </p:sp>
    </p:spTree>
    <p:extLst>
      <p:ext uri="{BB962C8B-B14F-4D97-AF65-F5344CB8AC3E}">
        <p14:creationId xmlns:p14="http://schemas.microsoft.com/office/powerpoint/2010/main" val="1039284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contact the Financial Eligibility Unit  at 800 288-4854, option #4 with any issues related to financial/residential</a:t>
            </a:r>
            <a:r>
              <a:rPr lang="en-US" baseline="0" dirty="0" smtClean="0"/>
              <a:t> eligibility, </a:t>
            </a:r>
            <a:r>
              <a:rPr lang="en-US" baseline="0" dirty="0" err="1" smtClean="0"/>
              <a:t>Medi</a:t>
            </a:r>
            <a:r>
              <a:rPr lang="en-US" baseline="0" dirty="0" smtClean="0"/>
              <a:t>-Cal verification or insurance coverage and exclusions.</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17</a:t>
            </a:fld>
            <a:endParaRPr lang="en-US" dirty="0"/>
          </a:p>
        </p:txBody>
      </p:sp>
    </p:spTree>
    <p:extLst>
      <p:ext uri="{BB962C8B-B14F-4D97-AF65-F5344CB8AC3E}">
        <p14:creationId xmlns:p14="http://schemas.microsoft.com/office/powerpoint/2010/main" val="170605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end of this training module</a:t>
            </a:r>
          </a:p>
          <a:p>
            <a:r>
              <a:rPr lang="en-US" baseline="0" dirty="0" smtClean="0"/>
              <a:t>Thank you for watching</a:t>
            </a:r>
          </a:p>
          <a:p>
            <a:endParaRPr lang="en-US" baseline="0" dirty="0" smtClean="0"/>
          </a:p>
          <a:p>
            <a:r>
              <a:rPr lang="en-US" baseline="0" dirty="0" smtClean="0"/>
              <a:t>Thank you, I got the information from the last page and added to resource list. </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18</a:t>
            </a:fld>
            <a:endParaRPr lang="en-US" dirty="0"/>
          </a:p>
        </p:txBody>
      </p:sp>
    </p:spTree>
    <p:extLst>
      <p:ext uri="{BB962C8B-B14F-4D97-AF65-F5344CB8AC3E}">
        <p14:creationId xmlns:p14="http://schemas.microsoft.com/office/powerpoint/2010/main" val="183037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read slide??</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a:t>
            </a:fld>
            <a:endParaRPr lang="en-US" dirty="0"/>
          </a:p>
        </p:txBody>
      </p:sp>
    </p:spTree>
    <p:extLst>
      <p:ext uri="{BB962C8B-B14F-4D97-AF65-F5344CB8AC3E}">
        <p14:creationId xmlns:p14="http://schemas.microsoft.com/office/powerpoint/2010/main" val="390840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Financial Eligibility Unit</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3</a:t>
            </a:fld>
            <a:endParaRPr lang="en-US" dirty="0"/>
          </a:p>
        </p:txBody>
      </p:sp>
    </p:spTree>
    <p:extLst>
      <p:ext uri="{BB962C8B-B14F-4D97-AF65-F5344CB8AC3E}">
        <p14:creationId xmlns:p14="http://schemas.microsoft.com/office/powerpoint/2010/main" val="263318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a:t>
            </a:r>
            <a:r>
              <a:rPr lang="en-US" baseline="0" dirty="0" smtClean="0"/>
              <a:t> County’s Financial Eligibility unit assists clients with eligibility issues related to the financial and residential screening process.</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4</a:t>
            </a:fld>
            <a:endParaRPr lang="en-US" dirty="0"/>
          </a:p>
        </p:txBody>
      </p:sp>
    </p:spTree>
    <p:extLst>
      <p:ext uri="{BB962C8B-B14F-4D97-AF65-F5344CB8AC3E}">
        <p14:creationId xmlns:p14="http://schemas.microsoft.com/office/powerpoint/2010/main" val="69665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Clients</a:t>
            </a:r>
            <a:r>
              <a:rPr lang="en-US" baseline="0" dirty="0" smtClean="0"/>
              <a:t> and/or families</a:t>
            </a:r>
            <a:r>
              <a:rPr lang="en-US" dirty="0" smtClean="0"/>
              <a:t> must provide documentation of meeting the financial eligibility requirement when applying for treatment services.</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5</a:t>
            </a:fld>
            <a:endParaRPr lang="en-US" dirty="0"/>
          </a:p>
        </p:txBody>
      </p:sp>
    </p:spTree>
    <p:extLst>
      <p:ext uri="{BB962C8B-B14F-4D97-AF65-F5344CB8AC3E}">
        <p14:creationId xmlns:p14="http://schemas.microsoft.com/office/powerpoint/2010/main" val="368679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family size and income, most clients are required to</a:t>
            </a:r>
            <a:r>
              <a:rPr lang="en-US" baseline="0" dirty="0" smtClean="0"/>
              <a:t> complete the </a:t>
            </a:r>
            <a:r>
              <a:rPr lang="en-US" baseline="0" dirty="0" err="1" smtClean="0"/>
              <a:t>Medi</a:t>
            </a:r>
            <a:r>
              <a:rPr lang="en-US" baseline="0" dirty="0" smtClean="0"/>
              <a:t>-Cal application process before being eligible for CCS services.  If a client is eligible for </a:t>
            </a:r>
            <a:r>
              <a:rPr lang="en-US" baseline="0" dirty="0" err="1" smtClean="0"/>
              <a:t>Medi</a:t>
            </a:r>
            <a:r>
              <a:rPr lang="en-US" baseline="0" dirty="0" smtClean="0"/>
              <a:t>-Cal but they do not complete the application process, their CCS case will be denied.</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6</a:t>
            </a:fld>
            <a:endParaRPr lang="en-US" dirty="0"/>
          </a:p>
        </p:txBody>
      </p:sp>
    </p:spTree>
    <p:extLst>
      <p:ext uri="{BB962C8B-B14F-4D97-AF65-F5344CB8AC3E}">
        <p14:creationId xmlns:p14="http://schemas.microsoft.com/office/powerpoint/2010/main" val="325811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financial eligibility screening process is waived for clients who have FSMC with no SOC or restrictions.  Similarly the process is waived for clients who are being seen in</a:t>
            </a:r>
            <a:r>
              <a:rPr lang="en-US" baseline="0" dirty="0" smtClean="0"/>
              <a:t> the medical therapy program for occupational or physical therapy services only and for diagnostic services.</a:t>
            </a:r>
          </a:p>
        </p:txBody>
      </p:sp>
      <p:sp>
        <p:nvSpPr>
          <p:cNvPr id="4" name="Slide Number Placeholder 3"/>
          <p:cNvSpPr>
            <a:spLocks noGrp="1"/>
          </p:cNvSpPr>
          <p:nvPr>
            <p:ph type="sldNum" sz="quarter" idx="10"/>
          </p:nvPr>
        </p:nvSpPr>
        <p:spPr/>
        <p:txBody>
          <a:bodyPr/>
          <a:lstStyle/>
          <a:p>
            <a:fld id="{F6DAE0CD-D28B-7943-AABC-BE60ED5BE82C}" type="slidenum">
              <a:rPr lang="en-US" smtClean="0"/>
              <a:t>7</a:t>
            </a:fld>
            <a:endParaRPr lang="en-US" dirty="0"/>
          </a:p>
        </p:txBody>
      </p:sp>
    </p:spTree>
    <p:extLst>
      <p:ext uri="{BB962C8B-B14F-4D97-AF65-F5344CB8AC3E}">
        <p14:creationId xmlns:p14="http://schemas.microsoft.com/office/powerpoint/2010/main" val="70438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Clients not eligible</a:t>
            </a:r>
            <a:r>
              <a:rPr lang="en-US" baseline="0" dirty="0" smtClean="0"/>
              <a:t> for </a:t>
            </a:r>
            <a:r>
              <a:rPr lang="en-US" baseline="0" dirty="0" err="1" smtClean="0"/>
              <a:t>Medi</a:t>
            </a:r>
            <a:r>
              <a:rPr lang="en-US" baseline="0" dirty="0" smtClean="0"/>
              <a:t>-Cal may be eligible for CCS once they complete the CCS application, Patient Service Agreement and complete the financial/residential screening process.  All clients are assessed a $20 fee and may be responsible for an additional Enrollment Fee based on their family size and income.  The enrollment fee may be waived or reduced by the CCS Program Director if the client can demonstrate a financial hardship.  </a:t>
            </a:r>
            <a:endParaRPr lang="en-US" dirty="0" smtClean="0"/>
          </a:p>
        </p:txBody>
      </p:sp>
      <p:sp>
        <p:nvSpPr>
          <p:cNvPr id="4" name="Slide Number Placeholder 3"/>
          <p:cNvSpPr>
            <a:spLocks noGrp="1"/>
          </p:cNvSpPr>
          <p:nvPr>
            <p:ph type="sldNum" sz="quarter" idx="10"/>
          </p:nvPr>
        </p:nvSpPr>
        <p:spPr/>
        <p:txBody>
          <a:bodyPr/>
          <a:lstStyle/>
          <a:p>
            <a:fld id="{F6DAE0CD-D28B-7943-AABC-BE60ED5BE82C}" type="slidenum">
              <a:rPr lang="en-US" smtClean="0"/>
              <a:t>8</a:t>
            </a:fld>
            <a:endParaRPr lang="en-US" dirty="0"/>
          </a:p>
        </p:txBody>
      </p:sp>
    </p:spTree>
    <p:extLst>
      <p:ext uri="{BB962C8B-B14F-4D97-AF65-F5344CB8AC3E}">
        <p14:creationId xmlns:p14="http://schemas.microsoft.com/office/powerpoint/2010/main" val="34015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read slide</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9</a:t>
            </a:fld>
            <a:endParaRPr lang="en-US" dirty="0"/>
          </a:p>
        </p:txBody>
      </p:sp>
    </p:spTree>
    <p:extLst>
      <p:ext uri="{BB962C8B-B14F-4D97-AF65-F5344CB8AC3E}">
        <p14:creationId xmlns:p14="http://schemas.microsoft.com/office/powerpoint/2010/main" val="3253704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4" name="Group 13"/>
          <p:cNvGrpSpPr>
            <a:grpSpLocks noChangeAspect="1"/>
          </p:cNvGrpSpPr>
          <p:nvPr userDrawn="1"/>
        </p:nvGrpSpPr>
        <p:grpSpPr>
          <a:xfrm>
            <a:off x="6527914" y="434780"/>
            <a:ext cx="2228323"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25852" y="5870695"/>
            <a:ext cx="2133600" cy="365125"/>
          </a:xfrm>
          <a:prstGeom prst="rect">
            <a:avLst/>
          </a:prstGeom>
        </p:spPr>
        <p:txBody>
          <a:bodyPr/>
          <a:lstStyle>
            <a:lvl1pPr>
              <a:defRPr sz="1000">
                <a:solidFill>
                  <a:srgbClr val="FFFFFF"/>
                </a:solidFill>
              </a:defRPr>
            </a:lvl1pPr>
          </a:lstStyle>
          <a:p>
            <a:fld id="{AC3ED585-F3FD-3549-A994-39826905F8BC}" type="datetime1">
              <a:rPr lang="en-US" smtClean="0"/>
              <a:pPr/>
              <a:t>11/15/2016</a:t>
            </a:fld>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343140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416459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473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a:xfrm>
            <a:off x="403285" y="884163"/>
            <a:ext cx="8229600" cy="634985"/>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448147" y="1446994"/>
            <a:ext cx="8238653" cy="318306"/>
            <a:chOff x="448147" y="1637494"/>
            <a:chExt cx="8238653" cy="31830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37494"/>
              <a:ext cx="1061274" cy="318306"/>
              <a:chOff x="3987448" y="1637494"/>
              <a:chExt cx="1061274" cy="318306"/>
            </a:xfrm>
          </p:grpSpPr>
          <p:sp>
            <p:nvSpPr>
              <p:cNvPr id="9" name="Rounded Rectangle 8"/>
              <p:cNvSpPr/>
              <p:nvPr/>
            </p:nvSpPr>
            <p:spPr bwMode="auto">
              <a:xfrm>
                <a:off x="3987448" y="1709648"/>
                <a:ext cx="1061274" cy="246152"/>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37494"/>
                <a:ext cx="784419" cy="179006"/>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457200" y="2165351"/>
            <a:ext cx="8233002"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556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E15B0A-E3F8-2B42-AC0F-4B63D233AF15}" type="datetime1">
              <a:rPr lang="en-US" smtClean="0">
                <a:solidFill>
                  <a:prstClr val="black">
                    <a:tint val="75000"/>
                  </a:prstClr>
                </a:solidFill>
              </a:rPr>
              <a:pPr/>
              <a:t>11/15/2016</a:t>
            </a:fld>
            <a:endParaRPr lang="en-US" dirty="0">
              <a:solidFill>
                <a:prstClr val="black">
                  <a:tint val="75000"/>
                </a:prstClr>
              </a:solidFill>
            </a:endParaRPr>
          </a:p>
        </p:txBody>
      </p:sp>
      <p:sp>
        <p:nvSpPr>
          <p:cNvPr id="8" name="Footer Placeholder 7"/>
          <p:cNvSpPr>
            <a:spLocks noGrp="1"/>
          </p:cNvSpPr>
          <p:nvPr>
            <p:ph type="ftr" sz="quarter" idx="11"/>
          </p:nvPr>
        </p:nvSpPr>
        <p:spPr>
          <a:xfrm>
            <a:off x="50165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3756699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smtClean="0"/>
              <a:t>Click to edit Master text styles</a:t>
            </a:r>
          </a:p>
        </p:txBody>
      </p:sp>
    </p:spTree>
    <p:extLst>
      <p:ext uri="{BB962C8B-B14F-4D97-AF65-F5344CB8AC3E}">
        <p14:creationId xmlns:p14="http://schemas.microsoft.com/office/powerpoint/2010/main" val="110059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4" name="Group 13"/>
          <p:cNvGrpSpPr>
            <a:grpSpLocks noChangeAspect="1"/>
          </p:cNvGrpSpPr>
          <p:nvPr userDrawn="1"/>
        </p:nvGrpSpPr>
        <p:grpSpPr>
          <a:xfrm>
            <a:off x="6527914" y="434780"/>
            <a:ext cx="2228323"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25852" y="5870695"/>
            <a:ext cx="2133600" cy="365125"/>
          </a:xfrm>
          <a:prstGeom prst="rect">
            <a:avLst/>
          </a:prstGeom>
        </p:spPr>
        <p:txBody>
          <a:bodyPr/>
          <a:lstStyle>
            <a:lvl1pPr>
              <a:defRPr sz="1000">
                <a:solidFill>
                  <a:srgbClr val="FFFFFF"/>
                </a:solidFill>
              </a:defRPr>
            </a:lvl1pPr>
          </a:lstStyle>
          <a:p>
            <a:fld id="{AC3ED585-F3FD-3549-A994-39826905F8BC}" type="datetime1">
              <a:rPr lang="en-US" smtClean="0"/>
              <a:pPr/>
              <a:t>11/15/2016</a:t>
            </a:fld>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347118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165120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637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57200" y="1646887"/>
            <a:ext cx="8251464" cy="227843"/>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448147" y="1565504"/>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457200" y="2165351"/>
            <a:ext cx="8229600" cy="45561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744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1" name="Rectangle 10"/>
          <p:cNvSpPr/>
          <p:nvPr userDrawn="1"/>
        </p:nvSpPr>
        <p:spPr bwMode="auto">
          <a:xfrm>
            <a:off x="722313"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defTabSz="914400" eaLnBrk="0" fontAlgn="base" hangingPunct="0">
              <a:spcBef>
                <a:spcPct val="0"/>
              </a:spcBef>
              <a:spcAft>
                <a:spcPct val="0"/>
              </a:spcAft>
              <a:buFont typeface="Arial" pitchFamily="34" charset="0"/>
              <a:buChar char="•"/>
            </a:pPr>
            <a:endParaRPr lang="en-US" sz="1200" dirty="0" smtClean="0">
              <a:solidFill>
                <a:prstClr val="black"/>
              </a:solidFill>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3F9AB3-E2A9-3D45-9524-220F07F718CB}" type="datetime1">
              <a:rPr lang="en-US" smtClean="0">
                <a:solidFill>
                  <a:prstClr val="black"/>
                </a:solidFill>
              </a:rPr>
              <a:pPr/>
              <a:t>11/15/2016</a:t>
            </a:fld>
            <a:endParaRPr lang="en-US" dirty="0">
              <a:solidFill>
                <a:prstClr val="black"/>
              </a:solidFill>
            </a:endParaRPr>
          </a:p>
        </p:txBody>
      </p:sp>
      <p:sp>
        <p:nvSpPr>
          <p:cNvPr id="5" name="Footer Placeholder 4"/>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69" y="2527301"/>
            <a:ext cx="2689531" cy="3266046"/>
          </a:xfrm>
          <a:prstGeom prst="rect">
            <a:avLst/>
          </a:prstGeom>
        </p:spPr>
      </p:pic>
      <p:cxnSp>
        <p:nvCxnSpPr>
          <p:cNvPr id="10" name="Straight Connector 9"/>
          <p:cNvCxnSpPr/>
          <p:nvPr userDrawn="1"/>
        </p:nvCxnSpPr>
        <p:spPr>
          <a:xfrm>
            <a:off x="0"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7"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30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884030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1810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5E624E-BDBD-EA41-8258-217FEFAC7833}" type="datetime1">
              <a:rPr lang="en-US" smtClean="0">
                <a:solidFill>
                  <a:prstClr val="black"/>
                </a:solidFill>
              </a:rPr>
              <a:pPr/>
              <a:t>11/15/2016</a:t>
            </a:fld>
            <a:endParaRPr lang="en-US" dirty="0">
              <a:solidFill>
                <a:prstClr val="black"/>
              </a:solidFill>
            </a:endParaRPr>
          </a:p>
        </p:txBody>
      </p:sp>
      <p:sp>
        <p:nvSpPr>
          <p:cNvPr id="4" name="Footer Placeholder 3"/>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0454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12D30BB-010B-3645-921B-01579C531B68}" type="datetime1">
              <a:rPr lang="en-US" smtClean="0">
                <a:solidFill>
                  <a:prstClr val="black"/>
                </a:solidFill>
              </a:rPr>
              <a:pPr/>
              <a:t>11/15/2016</a:t>
            </a:fld>
            <a:endParaRPr lang="en-US" dirty="0">
              <a:solidFill>
                <a:prstClr val="black"/>
              </a:solidFill>
            </a:endParaRPr>
          </a:p>
        </p:txBody>
      </p:sp>
      <p:sp>
        <p:nvSpPr>
          <p:cNvPr id="3" name="Footer Placeholder 2"/>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7225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703813-FE79-6C4A-9660-F1B25EDE73F4}" type="datetime1">
              <a:rPr lang="en-US" smtClean="0">
                <a:solidFill>
                  <a:prstClr val="black"/>
                </a:solidFill>
              </a:rPr>
              <a:pPr/>
              <a:t>11/15/2016</a:t>
            </a:fld>
            <a:endParaRPr lang="en-US" dirty="0">
              <a:solidFill>
                <a:prstClr val="black"/>
              </a:solidFill>
            </a:endParaRPr>
          </a:p>
        </p:txBody>
      </p:sp>
      <p:sp>
        <p:nvSpPr>
          <p:cNvPr id="6" name="Footer Placeholder 5"/>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smtClean="0"/>
              <a:t>Click to edit Master text styles</a:t>
            </a:r>
          </a:p>
        </p:txBody>
      </p:sp>
    </p:spTree>
    <p:extLst>
      <p:ext uri="{BB962C8B-B14F-4D97-AF65-F5344CB8AC3E}">
        <p14:creationId xmlns:p14="http://schemas.microsoft.com/office/powerpoint/2010/main" val="4103577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05364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9275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a:xfrm>
            <a:off x="403285" y="884163"/>
            <a:ext cx="8229600" cy="634985"/>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448147" y="1446994"/>
            <a:ext cx="8238653" cy="318306"/>
            <a:chOff x="448147" y="1637494"/>
            <a:chExt cx="8238653" cy="31830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37494"/>
              <a:ext cx="1061274" cy="318306"/>
              <a:chOff x="3987448" y="1637494"/>
              <a:chExt cx="1061274" cy="318306"/>
            </a:xfrm>
          </p:grpSpPr>
          <p:sp>
            <p:nvSpPr>
              <p:cNvPr id="9" name="Rounded Rectangle 8"/>
              <p:cNvSpPr/>
              <p:nvPr/>
            </p:nvSpPr>
            <p:spPr bwMode="auto">
              <a:xfrm>
                <a:off x="3987448" y="1709648"/>
                <a:ext cx="1061274" cy="246152"/>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37494"/>
                <a:ext cx="784419" cy="179006"/>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457200" y="2165351"/>
            <a:ext cx="8233002"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2706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E15B0A-E3F8-2B42-AC0F-4B63D233AF15}" type="datetime1">
              <a:rPr lang="en-US" smtClean="0">
                <a:solidFill>
                  <a:prstClr val="black">
                    <a:tint val="75000"/>
                  </a:prstClr>
                </a:solidFill>
              </a:rPr>
              <a:pPr/>
              <a:t>11/15/2016</a:t>
            </a:fld>
            <a:endParaRPr lang="en-US" dirty="0">
              <a:solidFill>
                <a:prstClr val="black">
                  <a:tint val="75000"/>
                </a:prstClr>
              </a:solidFill>
            </a:endParaRPr>
          </a:p>
        </p:txBody>
      </p:sp>
      <p:sp>
        <p:nvSpPr>
          <p:cNvPr id="8" name="Footer Placeholder 7"/>
          <p:cNvSpPr>
            <a:spLocks noGrp="1"/>
          </p:cNvSpPr>
          <p:nvPr>
            <p:ph type="ftr" sz="quarter" idx="11"/>
          </p:nvPr>
        </p:nvSpPr>
        <p:spPr>
          <a:xfrm>
            <a:off x="50165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3252620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smtClean="0"/>
              <a:t>Click to edit Master text styles</a:t>
            </a:r>
          </a:p>
        </p:txBody>
      </p:sp>
    </p:spTree>
    <p:extLst>
      <p:ext uri="{BB962C8B-B14F-4D97-AF65-F5344CB8AC3E}">
        <p14:creationId xmlns:p14="http://schemas.microsoft.com/office/powerpoint/2010/main" val="1340513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114C2-7739-024A-AAE4-333F8728754D}" type="datetime1">
              <a:rPr lang="en-US" smtClean="0"/>
              <a:t>11/15/2016</a:t>
            </a:fld>
            <a:endParaRPr lang="en-US"/>
          </a:p>
        </p:txBody>
      </p:sp>
      <p:sp>
        <p:nvSpPr>
          <p:cNvPr id="5" name="Footer Placeholder 4"/>
          <p:cNvSpPr>
            <a:spLocks noGrp="1"/>
          </p:cNvSpPr>
          <p:nvPr>
            <p:ph type="ftr" sz="quarter" idx="11"/>
          </p:nvPr>
        </p:nvSpPr>
        <p:spPr>
          <a:xfrm>
            <a:off x="50165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412831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285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114C2-7739-024A-AAE4-333F8728754D}" type="datetime1">
              <a:rPr lang="en-US" smtClean="0"/>
              <a:t>11/15/2016</a:t>
            </a:fld>
            <a:endParaRPr lang="en-US"/>
          </a:p>
        </p:txBody>
      </p:sp>
      <p:sp>
        <p:nvSpPr>
          <p:cNvPr id="5" name="Footer Placeholder 4"/>
          <p:cNvSpPr>
            <a:spLocks noGrp="1"/>
          </p:cNvSpPr>
          <p:nvPr>
            <p:ph type="ftr" sz="quarter" idx="11"/>
          </p:nvPr>
        </p:nvSpPr>
        <p:spPr>
          <a:xfrm>
            <a:off x="50165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10409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57200" y="1646887"/>
            <a:ext cx="8251464" cy="227843"/>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448147" y="1565504"/>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457200" y="2165351"/>
            <a:ext cx="8229600" cy="45561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66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1" name="Rectangle 10"/>
          <p:cNvSpPr/>
          <p:nvPr userDrawn="1"/>
        </p:nvSpPr>
        <p:spPr bwMode="auto">
          <a:xfrm>
            <a:off x="722313"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defTabSz="914400" eaLnBrk="0" fontAlgn="base" hangingPunct="0">
              <a:spcBef>
                <a:spcPct val="0"/>
              </a:spcBef>
              <a:spcAft>
                <a:spcPct val="0"/>
              </a:spcAft>
              <a:buFont typeface="Arial" pitchFamily="34" charset="0"/>
              <a:buChar char="•"/>
            </a:pPr>
            <a:endParaRPr lang="en-US" sz="1200" dirty="0" smtClean="0">
              <a:solidFill>
                <a:prstClr val="black"/>
              </a:solidFill>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3F9AB3-E2A9-3D45-9524-220F07F718CB}" type="datetime1">
              <a:rPr lang="en-US" smtClean="0">
                <a:solidFill>
                  <a:prstClr val="black"/>
                </a:solidFill>
              </a:rPr>
              <a:pPr/>
              <a:t>11/15/2016</a:t>
            </a:fld>
            <a:endParaRPr lang="en-US" dirty="0">
              <a:solidFill>
                <a:prstClr val="black"/>
              </a:solidFill>
            </a:endParaRPr>
          </a:p>
        </p:txBody>
      </p:sp>
      <p:sp>
        <p:nvSpPr>
          <p:cNvPr id="5" name="Footer Placeholder 4"/>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69" y="2527301"/>
            <a:ext cx="2689531" cy="3266046"/>
          </a:xfrm>
          <a:prstGeom prst="rect">
            <a:avLst/>
          </a:prstGeom>
        </p:spPr>
      </p:pic>
      <p:cxnSp>
        <p:nvCxnSpPr>
          <p:cNvPr id="10" name="Straight Connector 9"/>
          <p:cNvCxnSpPr/>
          <p:nvPr userDrawn="1"/>
        </p:nvCxnSpPr>
        <p:spPr>
          <a:xfrm>
            <a:off x="0"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7"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78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446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5E624E-BDBD-EA41-8258-217FEFAC7833}" type="datetime1">
              <a:rPr lang="en-US" smtClean="0">
                <a:solidFill>
                  <a:prstClr val="black"/>
                </a:solidFill>
              </a:rPr>
              <a:pPr/>
              <a:t>11/15/2016</a:t>
            </a:fld>
            <a:endParaRPr lang="en-US" dirty="0">
              <a:solidFill>
                <a:prstClr val="black"/>
              </a:solidFill>
            </a:endParaRPr>
          </a:p>
        </p:txBody>
      </p:sp>
      <p:sp>
        <p:nvSpPr>
          <p:cNvPr id="4" name="Footer Placeholder 3"/>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267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12D30BB-010B-3645-921B-01579C531B68}" type="datetime1">
              <a:rPr lang="en-US" smtClean="0">
                <a:solidFill>
                  <a:prstClr val="black"/>
                </a:solidFill>
              </a:rPr>
              <a:pPr/>
              <a:t>11/15/2016</a:t>
            </a:fld>
            <a:endParaRPr lang="en-US" dirty="0">
              <a:solidFill>
                <a:prstClr val="black"/>
              </a:solidFill>
            </a:endParaRPr>
          </a:p>
        </p:txBody>
      </p:sp>
      <p:sp>
        <p:nvSpPr>
          <p:cNvPr id="3" name="Footer Placeholder 2"/>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68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703813-FE79-6C4A-9660-F1B25EDE73F4}" type="datetime1">
              <a:rPr lang="en-US" smtClean="0">
                <a:solidFill>
                  <a:prstClr val="black"/>
                </a:solidFill>
              </a:rPr>
              <a:pPr/>
              <a:t>11/15/2016</a:t>
            </a:fld>
            <a:endParaRPr lang="en-US" dirty="0">
              <a:solidFill>
                <a:prstClr val="black"/>
              </a:solidFill>
            </a:endParaRPr>
          </a:p>
        </p:txBody>
      </p:sp>
      <p:sp>
        <p:nvSpPr>
          <p:cNvPr id="6" name="Footer Placeholder 5"/>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smtClean="0"/>
              <a:t>Click to edit Master text styles</a:t>
            </a:r>
          </a:p>
        </p:txBody>
      </p:sp>
    </p:spTree>
    <p:extLst>
      <p:ext uri="{BB962C8B-B14F-4D97-AF65-F5344CB8AC3E}">
        <p14:creationId xmlns:p14="http://schemas.microsoft.com/office/powerpoint/2010/main" val="254507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9153144"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3" name="Group 12"/>
          <p:cNvGrpSpPr/>
          <p:nvPr/>
        </p:nvGrpSpPr>
        <p:grpSpPr>
          <a:xfrm>
            <a:off x="6612471" y="59966"/>
            <a:ext cx="2057286" cy="571818"/>
            <a:chOff x="202887" y="5437878"/>
            <a:chExt cx="2286199" cy="635444"/>
          </a:xfrm>
        </p:grpSpPr>
        <p:pic>
          <p:nvPicPr>
            <p:cNvPr id="14" name="Picture 13" descr="DPH-Logo-white.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457200" y="812009"/>
            <a:ext cx="8229600" cy="63498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27" name="Group 26"/>
          <p:cNvGrpSpPr/>
          <p:nvPr/>
        </p:nvGrpSpPr>
        <p:grpSpPr>
          <a:xfrm>
            <a:off x="-10731" y="691733"/>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29641513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9153144"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3" name="Group 12"/>
          <p:cNvGrpSpPr/>
          <p:nvPr/>
        </p:nvGrpSpPr>
        <p:grpSpPr>
          <a:xfrm>
            <a:off x="6612471" y="59966"/>
            <a:ext cx="2057286" cy="571818"/>
            <a:chOff x="202887" y="5437878"/>
            <a:chExt cx="2286199" cy="635444"/>
          </a:xfrm>
        </p:grpSpPr>
        <p:pic>
          <p:nvPicPr>
            <p:cNvPr id="14" name="Picture 13" descr="DPH-Logo-white.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457200" y="812009"/>
            <a:ext cx="8229600" cy="63498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27" name="Group 26"/>
          <p:cNvGrpSpPr/>
          <p:nvPr/>
        </p:nvGrpSpPr>
        <p:grpSpPr>
          <a:xfrm>
            <a:off x="-10731" y="691733"/>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380297726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443063"/>
            <a:ext cx="6307282" cy="3439992"/>
          </a:xfrm>
        </p:spPr>
        <p:txBody>
          <a:bodyPr/>
          <a:lstStyle/>
          <a:p>
            <a:pPr algn="ctr"/>
            <a:r>
              <a:rPr lang="en-US" sz="3600" dirty="0"/>
              <a:t>CCS Outreach Presentation</a:t>
            </a:r>
            <a:r>
              <a:rPr lang="en-US" sz="3600" dirty="0" smtClean="0"/>
              <a:t>:</a:t>
            </a:r>
            <a:br>
              <a:rPr lang="en-US" sz="3600" dirty="0" smtClean="0"/>
            </a:br>
            <a:r>
              <a:rPr lang="en-US" dirty="0"/>
              <a:t/>
            </a:r>
            <a:br>
              <a:rPr lang="en-US" dirty="0"/>
            </a:br>
            <a:r>
              <a:rPr lang="en-US" sz="3600" dirty="0" smtClean="0">
                <a:solidFill>
                  <a:srgbClr val="FFC000"/>
                </a:solidFill>
              </a:rPr>
              <a:t>Financial/Residential</a:t>
            </a:r>
            <a:br>
              <a:rPr lang="en-US" sz="3600" dirty="0" smtClean="0">
                <a:solidFill>
                  <a:srgbClr val="FFC000"/>
                </a:solidFill>
              </a:rPr>
            </a:br>
            <a:r>
              <a:rPr lang="en-US" sz="3600" dirty="0" smtClean="0">
                <a:solidFill>
                  <a:srgbClr val="FFC000"/>
                </a:solidFill>
              </a:rPr>
              <a:t>Services Module</a:t>
            </a:r>
            <a:r>
              <a:rPr lang="en-US" dirty="0">
                <a:solidFill>
                  <a:srgbClr val="FF0000"/>
                </a:solidFill>
              </a:rPr>
              <a:t/>
            </a:r>
            <a:br>
              <a:rPr lang="en-US" dirty="0">
                <a:solidFill>
                  <a:srgbClr val="FF0000"/>
                </a:solidFill>
              </a:rPr>
            </a:br>
            <a:r>
              <a:rPr lang="en-US" sz="1800" dirty="0"/>
              <a:t>Last update: </a:t>
            </a:r>
            <a:r>
              <a:rPr lang="en-US" sz="1800" dirty="0" smtClean="0"/>
              <a:t>09.2016</a:t>
            </a:r>
            <a:endParaRPr lang="en-US" dirty="0"/>
          </a:p>
        </p:txBody>
      </p:sp>
      <p:sp>
        <p:nvSpPr>
          <p:cNvPr id="6" name="Subtitle 5"/>
          <p:cNvSpPr>
            <a:spLocks noGrp="1"/>
          </p:cNvSpPr>
          <p:nvPr>
            <p:ph type="subTitle" idx="1"/>
          </p:nvPr>
        </p:nvSpPr>
        <p:spPr>
          <a:xfrm>
            <a:off x="785721" y="3805358"/>
            <a:ext cx="4593281" cy="520700"/>
          </a:xfrm>
        </p:spPr>
        <p:txBody>
          <a:bodyPr/>
          <a:lstStyle/>
          <a:p>
            <a:pPr algn="ctr"/>
            <a:r>
              <a:rPr lang="en-US" sz="2400" dirty="0"/>
              <a:t>by </a:t>
            </a:r>
          </a:p>
          <a:p>
            <a:pPr algn="ctr"/>
            <a:r>
              <a:rPr lang="en-US" sz="2400" b="1" dirty="0"/>
              <a:t>LA County CCS</a:t>
            </a:r>
          </a:p>
          <a:p>
            <a:pPr algn="ctr"/>
            <a:r>
              <a:rPr lang="en-US" sz="2400" b="1" dirty="0"/>
              <a:t>Department of Public Health</a:t>
            </a:r>
          </a:p>
        </p:txBody>
      </p:sp>
    </p:spTree>
    <p:extLst>
      <p:ext uri="{BB962C8B-B14F-4D97-AF65-F5344CB8AC3E}">
        <p14:creationId xmlns:p14="http://schemas.microsoft.com/office/powerpoint/2010/main" val="3504868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9</a:t>
            </a:fld>
            <a:endParaRPr lang="en-US" dirty="0">
              <a:solidFill>
                <a:prstClr val="black">
                  <a:tint val="75000"/>
                </a:prstClr>
              </a:solidFill>
            </a:endParaRPr>
          </a:p>
        </p:txBody>
      </p:sp>
      <p:sp>
        <p:nvSpPr>
          <p:cNvPr id="4" name="Rectangle 3"/>
          <p:cNvSpPr/>
          <p:nvPr/>
        </p:nvSpPr>
        <p:spPr>
          <a:xfrm>
            <a:off x="495364" y="1638802"/>
            <a:ext cx="8191438" cy="467608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1">
              <a:lnSpc>
                <a:spcPts val="1000"/>
              </a:lnSpc>
            </a:pPr>
            <a:endParaRPr lang="en-US" sz="2800" b="1" dirty="0">
              <a:ln/>
              <a:latin typeface="Franklin Gothic Book" panose="020B0503020102020204" pitchFamily="34" charset="0"/>
            </a:endParaRPr>
          </a:p>
          <a:p>
            <a:pPr marL="457200" indent="-457200">
              <a:buClr>
                <a:schemeClr val="accent1">
                  <a:lumMod val="75000"/>
                </a:schemeClr>
              </a:buClr>
              <a:buFont typeface="Wingdings" panose="05000000000000000000" pitchFamily="2" charset="2"/>
              <a:buChar char="q"/>
            </a:pPr>
            <a:r>
              <a:rPr lang="en-US" sz="3200" dirty="0" smtClean="0">
                <a:ln/>
                <a:latin typeface="Franklin Gothic Book" panose="020B0503020102020204" pitchFamily="34" charset="0"/>
              </a:rPr>
              <a:t>Financial screening is </a:t>
            </a:r>
            <a:r>
              <a:rPr lang="en-US" sz="3200" dirty="0">
                <a:ln/>
                <a:latin typeface="Franklin Gothic Book" panose="020B0503020102020204" pitchFamily="34" charset="0"/>
              </a:rPr>
              <a:t>limited to persons in families with an adjusted gross income of forty thousand dollars ($40,000) or less in the most recent tax year, as calculated for California state income tax </a:t>
            </a:r>
            <a:r>
              <a:rPr lang="en-US" sz="3200" dirty="0" smtClean="0">
                <a:ln/>
                <a:latin typeface="Franklin Gothic Book" panose="020B0503020102020204" pitchFamily="34" charset="0"/>
              </a:rPr>
              <a:t>purposes.</a:t>
            </a:r>
          </a:p>
          <a:p>
            <a:pPr marL="914400" lvl="1" indent="-457200">
              <a:buClr>
                <a:schemeClr val="accent1">
                  <a:lumMod val="75000"/>
                </a:schemeClr>
              </a:buClr>
              <a:buFont typeface="Wingdings" panose="05000000000000000000" pitchFamily="2" charset="2"/>
              <a:buChar char="q"/>
            </a:pPr>
            <a:endParaRPr lang="en-US" sz="2600" dirty="0" smtClean="0">
              <a:ln/>
              <a:latin typeface="Franklin Gothic Book" panose="020B0503020102020204" pitchFamily="34" charset="0"/>
            </a:endParaRPr>
          </a:p>
          <a:p>
            <a:pPr marL="914400" lvl="1" indent="-457200">
              <a:buClr>
                <a:schemeClr val="accent1">
                  <a:lumMod val="75000"/>
                </a:schemeClr>
              </a:buClr>
              <a:buFont typeface="Wingdings" panose="05000000000000000000" pitchFamily="2" charset="2"/>
              <a:buChar char="q"/>
            </a:pPr>
            <a:endParaRPr lang="en-US" sz="2800" dirty="0" smtClean="0">
              <a:ln/>
              <a:latin typeface="Franklin Gothic Book" panose="020B0503020102020204" pitchFamily="34" charset="0"/>
            </a:endParaRPr>
          </a:p>
          <a:p>
            <a:pPr marL="914400" lvl="1" indent="-457200">
              <a:lnSpc>
                <a:spcPts val="1500"/>
              </a:lnSpc>
              <a:buClr>
                <a:schemeClr val="accent1">
                  <a:lumMod val="75000"/>
                </a:schemeClr>
              </a:buClr>
              <a:buFont typeface="Wingdings" panose="05000000000000000000" pitchFamily="2" charset="2"/>
              <a:buChar char="Ø"/>
            </a:pPr>
            <a:endParaRPr lang="en-US" sz="2800" dirty="0" smtClean="0">
              <a:ln/>
              <a:latin typeface="Franklin Gothic Book" panose="020B0503020102020204" pitchFamily="34" charset="0"/>
            </a:endParaRPr>
          </a:p>
          <a:p>
            <a:pPr marL="914400" lvl="1" indent="-457200">
              <a:buClr>
                <a:schemeClr val="accent1">
                  <a:lumMod val="75000"/>
                </a:schemeClr>
              </a:buClr>
              <a:buFont typeface="Wingdings" panose="05000000000000000000" pitchFamily="2" charset="2"/>
              <a:buChar char="Ø"/>
            </a:pPr>
            <a:endParaRPr lang="en-US" sz="2400" b="1" dirty="0">
              <a:ln/>
              <a:latin typeface="Tekton Pro" panose="020F0603020208020904" pitchFamily="34" charset="0"/>
            </a:endParaRPr>
          </a:p>
          <a:p>
            <a:pPr marL="628650" lvl="1" indent="-171450">
              <a:lnSpc>
                <a:spcPts val="5400"/>
              </a:lnSpc>
              <a:buClr>
                <a:schemeClr val="accent1">
                  <a:lumMod val="75000"/>
                </a:schemeClr>
              </a:buClr>
              <a:buFont typeface="Wingdings" panose="05000000000000000000" pitchFamily="2" charset="2"/>
              <a:buChar char="Ø"/>
            </a:pPr>
            <a:endParaRPr lang="en-US" sz="2400" b="1" dirty="0">
              <a:ln/>
              <a:solidFill>
                <a:srgbClr val="8EB149"/>
              </a:solidFill>
              <a:latin typeface="Tekton Pro" panose="020F0603020208020904" pitchFamily="34" charset="0"/>
            </a:endParaRPr>
          </a:p>
        </p:txBody>
      </p:sp>
      <p:sp>
        <p:nvSpPr>
          <p:cNvPr id="6" name="Title 1"/>
          <p:cNvSpPr txBox="1">
            <a:spLocks/>
          </p:cNvSpPr>
          <p:nvPr/>
        </p:nvSpPr>
        <p:spPr>
          <a:xfrm>
            <a:off x="495363" y="972101"/>
            <a:ext cx="8229600" cy="649224"/>
          </a:xfrm>
          <a:prstGeom prst="rect">
            <a:avLst/>
          </a:prstGeom>
          <a:solidFill>
            <a:srgbClr val="F1EFE7"/>
          </a:solidFill>
          <a:ln w="19050">
            <a:solidFill>
              <a:schemeClr val="tx1"/>
            </a:solidFill>
          </a:ln>
        </p:spPr>
        <p:txBody>
          <a:bodyPr anchor="ct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n/>
                <a:solidFill>
                  <a:schemeClr val="tx2">
                    <a:lumMod val="50000"/>
                  </a:schemeClr>
                </a:solidFill>
                <a:latin typeface="Franklin Gothic Book" panose="020B0503020102020204" pitchFamily="34" charset="0"/>
              </a:rPr>
              <a:t>Financial Screening</a:t>
            </a:r>
            <a:endParaRPr lang="en-US" sz="4000" dirty="0">
              <a:ln/>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021045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10</a:t>
            </a:fld>
            <a:endParaRPr lang="en-US" dirty="0">
              <a:solidFill>
                <a:prstClr val="black">
                  <a:tint val="75000"/>
                </a:prstClr>
              </a:solidFill>
            </a:endParaRPr>
          </a:p>
        </p:txBody>
      </p:sp>
      <p:sp>
        <p:nvSpPr>
          <p:cNvPr id="4" name="Rectangle 3"/>
          <p:cNvSpPr/>
          <p:nvPr/>
        </p:nvSpPr>
        <p:spPr>
          <a:xfrm>
            <a:off x="218209" y="1677328"/>
            <a:ext cx="8738755" cy="560153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1">
              <a:lnSpc>
                <a:spcPts val="1000"/>
              </a:lnSpc>
            </a:pPr>
            <a:endParaRPr lang="en-US" sz="3000" b="1" dirty="0" smtClean="0">
              <a:ln/>
              <a:latin typeface="Franklin Gothic Book" panose="020B0503020102020204" pitchFamily="34" charset="0"/>
            </a:endParaRPr>
          </a:p>
          <a:p>
            <a:pPr marL="914400" lvl="1" indent="-457200">
              <a:buClr>
                <a:schemeClr val="accent1">
                  <a:lumMod val="75000"/>
                </a:schemeClr>
              </a:buClr>
              <a:buFont typeface="Wingdings" panose="05000000000000000000" pitchFamily="2" charset="2"/>
              <a:buChar char="q"/>
            </a:pPr>
            <a:r>
              <a:rPr lang="en-US" sz="3200" dirty="0" smtClean="0">
                <a:ln/>
                <a:latin typeface="Franklin Gothic Book" panose="020B0503020102020204" pitchFamily="34" charset="0"/>
              </a:rPr>
              <a:t>The CCS Program Medical Consultant may determine financial eligibility </a:t>
            </a:r>
            <a:r>
              <a:rPr lang="en-US" sz="3200" dirty="0">
                <a:ln/>
                <a:latin typeface="Franklin Gothic Book" panose="020B0503020102020204" pitchFamily="34" charset="0"/>
              </a:rPr>
              <a:t>for </a:t>
            </a:r>
            <a:r>
              <a:rPr lang="en-US" sz="3200" dirty="0" smtClean="0">
                <a:ln/>
                <a:latin typeface="Franklin Gothic Book" panose="020B0503020102020204" pitchFamily="34" charset="0"/>
              </a:rPr>
              <a:t>clients </a:t>
            </a:r>
            <a:r>
              <a:rPr lang="en-US" sz="3200" dirty="0">
                <a:ln/>
                <a:latin typeface="Franklin Gothic Book" panose="020B0503020102020204" pitchFamily="34" charset="0"/>
              </a:rPr>
              <a:t>in families with </a:t>
            </a:r>
            <a:r>
              <a:rPr lang="en-US" sz="3200" dirty="0" smtClean="0">
                <a:ln/>
                <a:latin typeface="Franklin Gothic Book" panose="020B0503020102020204" pitchFamily="34" charset="0"/>
              </a:rPr>
              <a:t>incomes higher than $40,000 if </a:t>
            </a:r>
            <a:r>
              <a:rPr lang="en-US" sz="3200" dirty="0">
                <a:ln/>
                <a:latin typeface="Franklin Gothic Book" panose="020B0503020102020204" pitchFamily="34" charset="0"/>
              </a:rPr>
              <a:t>the estimated </a:t>
            </a:r>
            <a:r>
              <a:rPr lang="en-US" sz="3200" dirty="0" smtClean="0">
                <a:ln/>
                <a:latin typeface="Franklin Gothic Book" panose="020B0503020102020204" pitchFamily="34" charset="0"/>
              </a:rPr>
              <a:t>out-of-pocket expenses for the care of the CCS eligible condition in </a:t>
            </a:r>
            <a:r>
              <a:rPr lang="en-US" sz="3200" dirty="0">
                <a:ln/>
                <a:latin typeface="Franklin Gothic Book" panose="020B0503020102020204" pitchFamily="34" charset="0"/>
              </a:rPr>
              <a:t>one year is expected to exceed 20 percent of the family’s adjusted gross </a:t>
            </a:r>
            <a:r>
              <a:rPr lang="en-US" sz="3200" dirty="0" smtClean="0">
                <a:ln/>
                <a:latin typeface="Franklin Gothic Book" panose="020B0503020102020204" pitchFamily="34" charset="0"/>
              </a:rPr>
              <a:t>income (AGI)</a:t>
            </a:r>
          </a:p>
          <a:p>
            <a:pPr lvl="1">
              <a:lnSpc>
                <a:spcPts val="2000"/>
              </a:lnSpc>
              <a:buClr>
                <a:schemeClr val="tx2">
                  <a:lumMod val="50000"/>
                </a:schemeClr>
              </a:buClr>
            </a:pPr>
            <a:endParaRPr lang="en-US" sz="2800" dirty="0" smtClean="0">
              <a:ln/>
              <a:latin typeface="Franklin Gothic Book" panose="020B0503020102020204" pitchFamily="34" charset="0"/>
            </a:endParaRPr>
          </a:p>
          <a:p>
            <a:pPr marL="628650" lvl="1" indent="-171450">
              <a:buFont typeface="Wingdings" panose="05000000000000000000" pitchFamily="2" charset="2"/>
              <a:buChar char="v"/>
            </a:pPr>
            <a:endParaRPr lang="en-US" sz="3200" b="1" dirty="0" smtClean="0">
              <a:ln/>
              <a:latin typeface="Tekton Pro" panose="020F0603020208020904" pitchFamily="34" charset="0"/>
            </a:endParaRPr>
          </a:p>
          <a:p>
            <a:pPr marL="0" lvl="1" algn="ctr"/>
            <a:r>
              <a:rPr lang="en-US" sz="3200" b="1" dirty="0" smtClean="0">
                <a:ln/>
                <a:latin typeface="Tekton Pro" panose="020F0603020208020904" pitchFamily="34" charset="0"/>
              </a:rPr>
              <a:t>  </a:t>
            </a:r>
            <a:endParaRPr lang="en-US" sz="3000" b="1" dirty="0">
              <a:ln/>
              <a:latin typeface="Tekton Pro" panose="020F0603020208020904" pitchFamily="34" charset="0"/>
            </a:endParaRPr>
          </a:p>
          <a:p>
            <a:pPr marL="628650" lvl="1" indent="-171450">
              <a:lnSpc>
                <a:spcPts val="5400"/>
              </a:lnSpc>
              <a:buFont typeface="Wingdings" panose="05000000000000000000" pitchFamily="2" charset="2"/>
              <a:buChar char="v"/>
            </a:pPr>
            <a:endParaRPr lang="en-US" sz="1200" b="1" dirty="0">
              <a:ln/>
              <a:solidFill>
                <a:srgbClr val="8EB149"/>
              </a:solidFill>
              <a:latin typeface="Tekton Pro" panose="020F0603020208020904" pitchFamily="34" charset="0"/>
            </a:endParaRPr>
          </a:p>
        </p:txBody>
      </p:sp>
      <p:sp>
        <p:nvSpPr>
          <p:cNvPr id="5" name="Title 1"/>
          <p:cNvSpPr txBox="1">
            <a:spLocks/>
          </p:cNvSpPr>
          <p:nvPr/>
        </p:nvSpPr>
        <p:spPr>
          <a:xfrm>
            <a:off x="422787" y="1028104"/>
            <a:ext cx="8229600" cy="649224"/>
          </a:xfrm>
          <a:prstGeom prst="rect">
            <a:avLst/>
          </a:prstGeom>
          <a:solidFill>
            <a:srgbClr val="F1EFE7"/>
          </a:solidFill>
          <a:ln w="19050">
            <a:solidFill>
              <a:schemeClr val="tx1"/>
            </a:solidFill>
          </a:ln>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n/>
                <a:solidFill>
                  <a:schemeClr val="tx2">
                    <a:lumMod val="50000"/>
                  </a:schemeClr>
                </a:solidFill>
                <a:latin typeface="Franklin Gothic Book" panose="020B0503020102020204" pitchFamily="34" charset="0"/>
              </a:rPr>
              <a:t>Financial Screening</a:t>
            </a:r>
            <a:endParaRPr lang="en-US" sz="4000" dirty="0">
              <a:ln/>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739413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7517"/>
            <a:ext cx="8229600" cy="4190999"/>
          </a:xfrm>
        </p:spPr>
        <p:txBody>
          <a:bodyPr/>
          <a:lstStyle/>
          <a:p>
            <a:pPr marL="914400" lvl="1" indent="-457200">
              <a:buClr>
                <a:schemeClr val="accent1">
                  <a:lumMod val="75000"/>
                </a:schemeClr>
              </a:buClr>
              <a:buFont typeface="Wingdings" panose="05000000000000000000" pitchFamily="2" charset="2"/>
              <a:buChar char="q"/>
            </a:pPr>
            <a:r>
              <a:rPr lang="en-US" altLang="en-US" sz="3200" dirty="0">
                <a:latin typeface="Franklin Gothic Book" panose="020B0503020102020204" pitchFamily="34" charset="0"/>
              </a:rPr>
              <a:t>The County CCS program must be notified of any changes in family income </a:t>
            </a:r>
          </a:p>
          <a:p>
            <a:pPr marL="1828800" lvl="3" indent="-457200">
              <a:buClr>
                <a:schemeClr val="accent1">
                  <a:lumMod val="75000"/>
                </a:schemeClr>
              </a:buClr>
              <a:buFont typeface="Arial" panose="020B0604020202020204" pitchFamily="34" charset="0"/>
              <a:buChar char="•"/>
            </a:pPr>
            <a:r>
              <a:rPr lang="en-US" altLang="en-US" sz="2800" dirty="0">
                <a:latin typeface="Franklin Gothic Book" panose="020B0503020102020204" pitchFamily="34" charset="0"/>
              </a:rPr>
              <a:t>Temporary layoff or unemployment</a:t>
            </a:r>
          </a:p>
          <a:p>
            <a:pPr marL="1828800" lvl="3" indent="-457200">
              <a:buClr>
                <a:schemeClr val="accent1">
                  <a:lumMod val="75000"/>
                </a:schemeClr>
              </a:buClr>
              <a:buFont typeface="Arial" panose="020B0604020202020204" pitchFamily="34" charset="0"/>
              <a:buChar char="•"/>
            </a:pPr>
            <a:r>
              <a:rPr lang="en-US" altLang="en-US" sz="2800" dirty="0">
                <a:latin typeface="Franklin Gothic Book" panose="020B0503020102020204" pitchFamily="34" charset="0"/>
              </a:rPr>
              <a:t>Permanent reduction in earnings</a:t>
            </a:r>
          </a:p>
          <a:p>
            <a:pPr marL="1828800" lvl="3" indent="-457200">
              <a:buClr>
                <a:schemeClr val="accent1">
                  <a:lumMod val="75000"/>
                </a:schemeClr>
              </a:buClr>
              <a:buFont typeface="Arial" panose="020B0604020202020204" pitchFamily="34" charset="0"/>
              <a:buChar char="•"/>
            </a:pPr>
            <a:r>
              <a:rPr lang="en-US" altLang="en-US" sz="2800" dirty="0">
                <a:latin typeface="Franklin Gothic Book" panose="020B0503020102020204" pitchFamily="34" charset="0"/>
              </a:rPr>
              <a:t>Change in family size </a:t>
            </a:r>
          </a:p>
          <a:p>
            <a:pPr marL="1371600" lvl="2" indent="-457200">
              <a:buClr>
                <a:schemeClr val="accent1">
                  <a:lumMod val="75000"/>
                </a:schemeClr>
              </a:buClr>
              <a:buFont typeface="Arial" panose="020B0604020202020204" pitchFamily="34" charset="0"/>
              <a:buChar char="•"/>
            </a:pPr>
            <a:endParaRPr lang="en-US" altLang="en-US" sz="2400" dirty="0">
              <a:latin typeface="Franklin Gothic Book" panose="020B0503020102020204" pitchFamily="34" charset="0"/>
            </a:endParaRPr>
          </a:p>
          <a:p>
            <a:pPr marL="914400" lvl="1" indent="-457200">
              <a:buClr>
                <a:schemeClr val="accent1">
                  <a:lumMod val="75000"/>
                </a:schemeClr>
              </a:buClr>
              <a:buFont typeface="Wingdings" panose="05000000000000000000" pitchFamily="2" charset="2"/>
              <a:buChar char="q"/>
            </a:pPr>
            <a:r>
              <a:rPr lang="en-US" altLang="en-US" sz="3200" dirty="0">
                <a:latin typeface="Franklin Gothic Book" panose="020B0503020102020204" pitchFamily="34" charset="0"/>
              </a:rPr>
              <a:t>The </a:t>
            </a:r>
            <a:r>
              <a:rPr lang="en-US" altLang="en-US" sz="3200" dirty="0" smtClean="0">
                <a:latin typeface="Franklin Gothic Book" panose="020B0503020102020204" pitchFamily="34" charset="0"/>
              </a:rPr>
              <a:t>program may need to </a:t>
            </a:r>
            <a:r>
              <a:rPr lang="en-US" altLang="en-US" sz="3200" dirty="0">
                <a:latin typeface="Franklin Gothic Book" panose="020B0503020102020204" pitchFamily="34" charset="0"/>
              </a:rPr>
              <a:t>perform a new financial eligibility </a:t>
            </a:r>
            <a:r>
              <a:rPr lang="en-US" altLang="en-US" sz="3200" dirty="0" smtClean="0">
                <a:latin typeface="Franklin Gothic Book" panose="020B0503020102020204" pitchFamily="34" charset="0"/>
              </a:rPr>
              <a:t>determination </a:t>
            </a:r>
            <a:endParaRPr lang="en-US" altLang="en-US" sz="3200" dirty="0">
              <a:latin typeface="Franklin Gothic Book" panose="020B0503020102020204" pitchFamily="34" charset="0"/>
            </a:endParaRPr>
          </a:p>
          <a:p>
            <a:endParaRPr lang="en-US" dirty="0"/>
          </a:p>
        </p:txBody>
      </p:sp>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11</a:t>
            </a:fld>
            <a:endParaRPr lang="en-US" dirty="0">
              <a:solidFill>
                <a:prstClr val="black">
                  <a:tint val="75000"/>
                </a:prstClr>
              </a:solidFill>
            </a:endParaRPr>
          </a:p>
        </p:txBody>
      </p:sp>
      <p:sp>
        <p:nvSpPr>
          <p:cNvPr id="6" name="Title 1"/>
          <p:cNvSpPr txBox="1">
            <a:spLocks noGrp="1"/>
          </p:cNvSpPr>
          <p:nvPr>
            <p:ph type="title"/>
          </p:nvPr>
        </p:nvSpPr>
        <p:spPr>
          <a:xfrm>
            <a:off x="457200" y="965215"/>
            <a:ext cx="8229600" cy="649224"/>
          </a:xfrm>
          <a:prstGeom prst="rect">
            <a:avLst/>
          </a:prstGeom>
          <a:solidFill>
            <a:srgbClr val="F1EFE7"/>
          </a:solidFill>
          <a:ln w="19050">
            <a:solidFill>
              <a:schemeClr val="tx1"/>
            </a:solidFill>
          </a:ln>
        </p:spPr>
        <p:txBody>
          <a:bodyPr anchor="ct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n/>
                <a:solidFill>
                  <a:schemeClr val="tx2">
                    <a:lumMod val="50000"/>
                  </a:schemeClr>
                </a:solidFill>
                <a:latin typeface="Franklin Gothic Book" panose="020B0503020102020204" pitchFamily="34" charset="0"/>
              </a:rPr>
              <a:t>Changes in Family Income</a:t>
            </a:r>
            <a:endParaRPr lang="en-US" sz="4000" dirty="0">
              <a:ln/>
              <a:solidFill>
                <a:schemeClr val="tx2">
                  <a:lumMod val="75000"/>
                </a:schemeClr>
              </a:solidFill>
              <a:latin typeface="Franklin Gothic Book" panose="020B0503020102020204" pitchFamily="34" charset="0"/>
            </a:endParaRPr>
          </a:p>
        </p:txBody>
      </p:sp>
    </p:spTree>
    <p:extLst>
      <p:ext uri="{BB962C8B-B14F-4D97-AF65-F5344CB8AC3E}">
        <p14:creationId xmlns:p14="http://schemas.microsoft.com/office/powerpoint/2010/main" val="2510070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2641"/>
            <a:ext cx="8229600" cy="4310798"/>
          </a:xfrm>
        </p:spPr>
        <p:txBody>
          <a:bodyPr/>
          <a:lstStyle/>
          <a:p>
            <a:pPr>
              <a:lnSpc>
                <a:spcPct val="90000"/>
              </a:lnSpc>
              <a:buFont typeface="Wingdings" panose="05000000000000000000" pitchFamily="2" charset="2"/>
              <a:buChar char="q"/>
            </a:pPr>
            <a:r>
              <a:rPr lang="en-US" altLang="en-US" sz="2600" dirty="0" smtClean="0">
                <a:latin typeface="Franklin Gothic Book" panose="020B0503020102020204" pitchFamily="34" charset="0"/>
              </a:rPr>
              <a:t>Applicants with HMO coverage may be eligible for CCS program benefits but are required to:</a:t>
            </a:r>
          </a:p>
          <a:p>
            <a:pPr lvl="2">
              <a:lnSpc>
                <a:spcPct val="90000"/>
              </a:lnSpc>
              <a:buClr>
                <a:schemeClr val="accent1">
                  <a:lumMod val="75000"/>
                </a:schemeClr>
              </a:buClr>
              <a:buFont typeface="Arial" panose="020B0604020202020204" pitchFamily="34" charset="0"/>
              <a:buChar char="•"/>
            </a:pPr>
            <a:r>
              <a:rPr lang="en-US" altLang="en-US" sz="2400" dirty="0" smtClean="0">
                <a:latin typeface="Franklin Gothic Book" panose="020B0503020102020204" pitchFamily="34" charset="0"/>
              </a:rPr>
              <a:t>Complete the financial screening process</a:t>
            </a:r>
          </a:p>
          <a:p>
            <a:pPr lvl="2">
              <a:lnSpc>
                <a:spcPct val="90000"/>
              </a:lnSpc>
              <a:buClr>
                <a:schemeClr val="accent1">
                  <a:lumMod val="75000"/>
                </a:schemeClr>
              </a:buClr>
              <a:buFont typeface="Arial" panose="020B0604020202020204" pitchFamily="34" charset="0"/>
              <a:buChar char="•"/>
            </a:pPr>
            <a:r>
              <a:rPr lang="en-US" altLang="en-US" sz="2400" dirty="0" smtClean="0">
                <a:latin typeface="Franklin Gothic Book" panose="020B0503020102020204" pitchFamily="34" charset="0"/>
              </a:rPr>
              <a:t>Submit written documentation of </a:t>
            </a:r>
            <a:r>
              <a:rPr lang="en-US" altLang="en-US" sz="2400" dirty="0">
                <a:latin typeface="Franklin Gothic Book" panose="020B0503020102020204" pitchFamily="34" charset="0"/>
              </a:rPr>
              <a:t>a service which </a:t>
            </a:r>
            <a:r>
              <a:rPr lang="en-US" altLang="en-US" sz="2400" dirty="0" smtClean="0">
                <a:latin typeface="Franklin Gothic Book" panose="020B0503020102020204" pitchFamily="34" charset="0"/>
              </a:rPr>
              <a:t>delineates the exclusion of a specific non-covered benefit by </a:t>
            </a:r>
            <a:r>
              <a:rPr lang="en-US" altLang="en-US" sz="2400" dirty="0">
                <a:latin typeface="Franklin Gothic Book" panose="020B0503020102020204" pitchFamily="34" charset="0"/>
              </a:rPr>
              <a:t>the </a:t>
            </a:r>
            <a:r>
              <a:rPr lang="en-US" altLang="en-US" sz="2400" dirty="0" smtClean="0">
                <a:latin typeface="Franklin Gothic Book" panose="020B0503020102020204" pitchFamily="34" charset="0"/>
              </a:rPr>
              <a:t>HMO </a:t>
            </a:r>
          </a:p>
          <a:p>
            <a:pPr marL="914400" lvl="2" indent="0">
              <a:lnSpc>
                <a:spcPct val="90000"/>
              </a:lnSpc>
              <a:buClr>
                <a:schemeClr val="accent1">
                  <a:lumMod val="75000"/>
                </a:schemeClr>
              </a:buClr>
              <a:buNone/>
            </a:pPr>
            <a:endParaRPr lang="en-US" altLang="en-US" sz="2800" dirty="0" smtClean="0">
              <a:latin typeface="Franklin Gothic Book" panose="020B0503020102020204" pitchFamily="34" charset="0"/>
            </a:endParaRPr>
          </a:p>
          <a:p>
            <a:pPr>
              <a:lnSpc>
                <a:spcPct val="90000"/>
              </a:lnSpc>
              <a:buFont typeface="Wingdings" panose="05000000000000000000" pitchFamily="2" charset="2"/>
              <a:buChar char="q"/>
            </a:pPr>
            <a:r>
              <a:rPr lang="en-US" altLang="en-US" sz="2600" dirty="0" smtClean="0">
                <a:latin typeface="Franklin Gothic Book" panose="020B0503020102020204" pitchFamily="34" charset="0"/>
              </a:rPr>
              <a:t>CCS </a:t>
            </a:r>
            <a:r>
              <a:rPr lang="en-US" altLang="en-US" sz="2600" dirty="0">
                <a:latin typeface="Franklin Gothic Book" panose="020B0503020102020204" pitchFamily="34" charset="0"/>
              </a:rPr>
              <a:t>shall only </a:t>
            </a:r>
            <a:r>
              <a:rPr lang="en-US" altLang="en-US" sz="2600" dirty="0" smtClean="0">
                <a:latin typeface="Franklin Gothic Book" panose="020B0503020102020204" pitchFamily="34" charset="0"/>
              </a:rPr>
              <a:t>authorize </a:t>
            </a:r>
            <a:r>
              <a:rPr lang="en-US" altLang="en-US" sz="2600" dirty="0">
                <a:latin typeface="Franklin Gothic Book" panose="020B0503020102020204" pitchFamily="34" charset="0"/>
              </a:rPr>
              <a:t>those services that are verified in writing by the HMO as a non-covered </a:t>
            </a:r>
            <a:r>
              <a:rPr lang="en-US" altLang="en-US" sz="2600" dirty="0" smtClean="0">
                <a:latin typeface="Franklin Gothic Book" panose="020B0503020102020204" pitchFamily="34" charset="0"/>
              </a:rPr>
              <a:t>service</a:t>
            </a:r>
          </a:p>
          <a:p>
            <a:pPr>
              <a:lnSpc>
                <a:spcPts val="2500"/>
              </a:lnSpc>
              <a:spcBef>
                <a:spcPts val="0"/>
              </a:spcBef>
              <a:buFont typeface="Wingdings" panose="05000000000000000000" pitchFamily="2" charset="2"/>
              <a:buChar char="q"/>
            </a:pPr>
            <a:endParaRPr lang="en-US" altLang="en-US" sz="2600" dirty="0">
              <a:latin typeface="Franklin Gothic Book" panose="020B05030201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12</a:t>
            </a:fld>
            <a:endParaRPr lang="en-US" dirty="0">
              <a:solidFill>
                <a:prstClr val="black">
                  <a:tint val="75000"/>
                </a:prstClr>
              </a:solidFill>
            </a:endParaRPr>
          </a:p>
        </p:txBody>
      </p:sp>
      <p:sp>
        <p:nvSpPr>
          <p:cNvPr id="5" name="Title 1"/>
          <p:cNvSpPr txBox="1">
            <a:spLocks noGrp="1"/>
          </p:cNvSpPr>
          <p:nvPr>
            <p:ph type="title"/>
          </p:nvPr>
        </p:nvSpPr>
        <p:spPr>
          <a:xfrm>
            <a:off x="457200" y="1016199"/>
            <a:ext cx="8229600" cy="649224"/>
          </a:xfrm>
          <a:prstGeom prst="rect">
            <a:avLst/>
          </a:prstGeom>
          <a:solidFill>
            <a:srgbClr val="F1EFE7"/>
          </a:solidFill>
          <a:ln w="19050">
            <a:solidFill>
              <a:schemeClr val="tx1"/>
            </a:solidFill>
          </a:ln>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solidFill>
                  <a:schemeClr val="tx2">
                    <a:lumMod val="50000"/>
                  </a:schemeClr>
                </a:solidFill>
                <a:latin typeface="Franklin Gothic Book" panose="020B0503020102020204" pitchFamily="34" charset="0"/>
              </a:rPr>
              <a:t>Coverage under HMO  </a:t>
            </a:r>
            <a:endParaRPr lang="en-US" sz="400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043377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13</a:t>
            </a:fld>
            <a:endParaRPr lang="en-US" dirty="0">
              <a:solidFill>
                <a:prstClr val="black">
                  <a:tint val="75000"/>
                </a:prstClr>
              </a:solidFill>
            </a:endParaRPr>
          </a:p>
        </p:txBody>
      </p:sp>
      <p:sp>
        <p:nvSpPr>
          <p:cNvPr id="4" name="Rectangle 3"/>
          <p:cNvSpPr/>
          <p:nvPr/>
        </p:nvSpPr>
        <p:spPr>
          <a:xfrm>
            <a:off x="487354" y="1417603"/>
            <a:ext cx="8381343" cy="98488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800" b="1" dirty="0" smtClean="0">
                <a:ln/>
                <a:solidFill>
                  <a:srgbClr val="8EB149"/>
                </a:solidFill>
                <a:latin typeface="Franklin Gothic Book" panose="020B0503020102020204" pitchFamily="34" charset="0"/>
              </a:rPr>
              <a:t>RESIDENTIAL  ELIGIBILITY</a:t>
            </a:r>
            <a:endParaRPr lang="en-US" sz="5800" b="1" dirty="0" smtClean="0">
              <a:ln/>
              <a:solidFill>
                <a:srgbClr val="8EB149"/>
              </a:solidFill>
              <a:latin typeface="Tekton Pro" panose="020F0603020208020904" pitchFamily="34" charset="0"/>
            </a:endParaRPr>
          </a:p>
        </p:txBody>
      </p:sp>
      <p:sp>
        <p:nvSpPr>
          <p:cNvPr id="8" name="AutoShape 6" descr="Image result for financial partner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840" y="2402488"/>
            <a:ext cx="3548369" cy="4364421"/>
          </a:xfrm>
          <a:prstGeom prst="rect">
            <a:avLst/>
          </a:prstGeom>
        </p:spPr>
      </p:pic>
    </p:spTree>
    <p:extLst>
      <p:ext uri="{BB962C8B-B14F-4D97-AF65-F5344CB8AC3E}">
        <p14:creationId xmlns:p14="http://schemas.microsoft.com/office/powerpoint/2010/main" val="3045619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14</a:t>
            </a:fld>
            <a:endParaRPr lang="en-US" dirty="0">
              <a:solidFill>
                <a:prstClr val="black">
                  <a:tint val="75000"/>
                </a:prstClr>
              </a:solidFill>
            </a:endParaRPr>
          </a:p>
        </p:txBody>
      </p:sp>
      <p:sp>
        <p:nvSpPr>
          <p:cNvPr id="4" name="Rectangle 3"/>
          <p:cNvSpPr/>
          <p:nvPr/>
        </p:nvSpPr>
        <p:spPr>
          <a:xfrm>
            <a:off x="457200" y="1726528"/>
            <a:ext cx="8229600" cy="541173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571500" lvl="1" indent="-571500">
              <a:buClr>
                <a:schemeClr val="accent1">
                  <a:lumMod val="75000"/>
                </a:schemeClr>
              </a:buClr>
              <a:buFont typeface="Wingdings" panose="05000000000000000000" pitchFamily="2" charset="2"/>
              <a:buChar char="q"/>
            </a:pPr>
            <a:r>
              <a:rPr lang="en-US" sz="3200" dirty="0" smtClean="0">
                <a:ln/>
                <a:latin typeface="Franklin Gothic Book" panose="020B0503020102020204" pitchFamily="34" charset="0"/>
              </a:rPr>
              <a:t>Requirements</a:t>
            </a:r>
          </a:p>
          <a:p>
            <a:pPr lvl="1">
              <a:lnSpc>
                <a:spcPts val="1300"/>
              </a:lnSpc>
              <a:buClr>
                <a:schemeClr val="accent1">
                  <a:lumMod val="75000"/>
                </a:schemeClr>
              </a:buClr>
            </a:pPr>
            <a:endParaRPr lang="en-US" sz="3200" dirty="0" smtClean="0">
              <a:ln/>
              <a:latin typeface="Franklin Gothic Book" panose="020B0503020102020204" pitchFamily="34" charset="0"/>
            </a:endParaRPr>
          </a:p>
          <a:p>
            <a:pPr marL="914400" lvl="1" indent="-457200">
              <a:buClr>
                <a:schemeClr val="accent1">
                  <a:lumMod val="75000"/>
                </a:schemeClr>
              </a:buClr>
              <a:buFont typeface="Arial" panose="020B0604020202020204" pitchFamily="34" charset="0"/>
              <a:buChar char="•"/>
            </a:pPr>
            <a:r>
              <a:rPr lang="en-US" sz="2800" dirty="0" smtClean="0">
                <a:ln/>
                <a:latin typeface="Franklin Gothic Book" panose="020B0503020102020204" pitchFamily="34" charset="0"/>
              </a:rPr>
              <a:t>Documentation of residence in the county of application is required of parent</a:t>
            </a:r>
            <a:r>
              <a:rPr lang="en-US" sz="2800" dirty="0">
                <a:ln/>
                <a:latin typeface="Franklin Gothic Book" panose="020B0503020102020204" pitchFamily="34" charset="0"/>
              </a:rPr>
              <a:t>, legal </a:t>
            </a:r>
            <a:r>
              <a:rPr lang="en-US" sz="2800" dirty="0" smtClean="0">
                <a:ln/>
                <a:latin typeface="Franklin Gothic Book" panose="020B0503020102020204" pitchFamily="34" charset="0"/>
              </a:rPr>
              <a:t>guardian or </a:t>
            </a:r>
            <a:r>
              <a:rPr lang="en-US" sz="2800" dirty="0">
                <a:ln/>
                <a:latin typeface="Franklin Gothic Book" panose="020B0503020102020204" pitchFamily="34" charset="0"/>
              </a:rPr>
              <a:t>emancipated minor applying </a:t>
            </a:r>
            <a:r>
              <a:rPr lang="en-US" sz="2800" dirty="0" smtClean="0">
                <a:ln/>
                <a:latin typeface="Franklin Gothic Book" panose="020B0503020102020204" pitchFamily="34" charset="0"/>
              </a:rPr>
              <a:t>for:</a:t>
            </a:r>
          </a:p>
          <a:p>
            <a:pPr marL="1828800" lvl="3" indent="-457200">
              <a:buClr>
                <a:schemeClr val="accent1">
                  <a:lumMod val="75000"/>
                </a:schemeClr>
              </a:buClr>
              <a:buFont typeface="Arial" panose="020B0604020202020204" pitchFamily="34" charset="0"/>
              <a:buChar char="•"/>
            </a:pPr>
            <a:r>
              <a:rPr lang="en-US" sz="2400" dirty="0">
                <a:ln/>
                <a:latin typeface="Franklin Gothic Book" panose="020B0503020102020204" pitchFamily="34" charset="0"/>
              </a:rPr>
              <a:t>D</a:t>
            </a:r>
            <a:r>
              <a:rPr lang="en-US" sz="2400" dirty="0" smtClean="0">
                <a:ln/>
                <a:latin typeface="Franklin Gothic Book" panose="020B0503020102020204" pitchFamily="34" charset="0"/>
              </a:rPr>
              <a:t>iagnostic </a:t>
            </a:r>
          </a:p>
          <a:p>
            <a:pPr marL="1828800" lvl="3" indent="-457200">
              <a:buClr>
                <a:schemeClr val="accent1">
                  <a:lumMod val="75000"/>
                </a:schemeClr>
              </a:buClr>
              <a:buFont typeface="Arial" panose="020B0604020202020204" pitchFamily="34" charset="0"/>
              <a:buChar char="•"/>
            </a:pPr>
            <a:r>
              <a:rPr lang="en-US" sz="2400" dirty="0" smtClean="0">
                <a:ln/>
                <a:latin typeface="Franklin Gothic Book" panose="020B0503020102020204" pitchFamily="34" charset="0"/>
              </a:rPr>
              <a:t>Treatment</a:t>
            </a:r>
          </a:p>
          <a:p>
            <a:pPr marL="1828800" lvl="3" indent="-457200">
              <a:buClr>
                <a:schemeClr val="accent1">
                  <a:lumMod val="75000"/>
                </a:schemeClr>
              </a:buClr>
              <a:buFont typeface="Arial" panose="020B0604020202020204" pitchFamily="34" charset="0"/>
              <a:buChar char="•"/>
            </a:pPr>
            <a:r>
              <a:rPr lang="en-US" sz="2400" dirty="0">
                <a:ln/>
                <a:latin typeface="Franklin Gothic Book" panose="020B0503020102020204" pitchFamily="34" charset="0"/>
              </a:rPr>
              <a:t>T</a:t>
            </a:r>
            <a:r>
              <a:rPr lang="en-US" sz="2400" dirty="0" smtClean="0">
                <a:ln/>
                <a:latin typeface="Franklin Gothic Book" panose="020B0503020102020204" pitchFamily="34" charset="0"/>
              </a:rPr>
              <a:t>herapy services</a:t>
            </a:r>
          </a:p>
          <a:p>
            <a:pPr marL="1371600" lvl="2" indent="-457200">
              <a:buClr>
                <a:schemeClr val="accent1">
                  <a:lumMod val="75000"/>
                </a:schemeClr>
              </a:buClr>
              <a:buFont typeface="Arial" panose="020B0604020202020204" pitchFamily="34" charset="0"/>
              <a:buChar char="•"/>
            </a:pPr>
            <a:endParaRPr lang="en-US" sz="2400" dirty="0" smtClean="0">
              <a:ln/>
              <a:latin typeface="Franklin Gothic Book" panose="020B0503020102020204" pitchFamily="34" charset="0"/>
            </a:endParaRPr>
          </a:p>
          <a:p>
            <a:pPr marL="1028700" lvl="1" indent="-571500">
              <a:buClr>
                <a:schemeClr val="accent1">
                  <a:lumMod val="75000"/>
                </a:schemeClr>
              </a:buClr>
              <a:buFont typeface="Arial" panose="020B0604020202020204" pitchFamily="34" charset="0"/>
              <a:buChar char="•"/>
            </a:pPr>
            <a:r>
              <a:rPr lang="en-US" sz="2800" dirty="0">
                <a:ln/>
                <a:latin typeface="Franklin Gothic Book" panose="020B0503020102020204" pitchFamily="34" charset="0"/>
              </a:rPr>
              <a:t>Residential Screening can be Waived for:</a:t>
            </a:r>
          </a:p>
          <a:p>
            <a:pPr marL="1828800" lvl="3" indent="-457200">
              <a:buClr>
                <a:schemeClr val="accent1">
                  <a:lumMod val="75000"/>
                </a:schemeClr>
              </a:buClr>
              <a:buFont typeface="Arial" panose="020B0604020202020204" pitchFamily="34" charset="0"/>
              <a:buChar char="•"/>
            </a:pPr>
            <a:r>
              <a:rPr lang="en-US" altLang="en-US" sz="2400" dirty="0">
                <a:latin typeface="Franklin Gothic Book" panose="020B0503020102020204" pitchFamily="34" charset="0"/>
              </a:rPr>
              <a:t>Full- Scope </a:t>
            </a:r>
            <a:r>
              <a:rPr lang="en-US" altLang="en-US" sz="2400" dirty="0" err="1">
                <a:latin typeface="Franklin Gothic Book" panose="020B0503020102020204" pitchFamily="34" charset="0"/>
              </a:rPr>
              <a:t>Medi</a:t>
            </a:r>
            <a:r>
              <a:rPr lang="en-US" altLang="en-US" sz="2400" dirty="0">
                <a:latin typeface="Franklin Gothic Book" panose="020B0503020102020204" pitchFamily="34" charset="0"/>
              </a:rPr>
              <a:t>-Cal clients with no SOC/Spend Down or Restrictions</a:t>
            </a:r>
          </a:p>
          <a:p>
            <a:pPr marL="1371600" lvl="2" indent="-457200">
              <a:buClr>
                <a:schemeClr val="tx2">
                  <a:lumMod val="50000"/>
                </a:schemeClr>
              </a:buClr>
              <a:buFont typeface="Arial" panose="020B0604020202020204" pitchFamily="34" charset="0"/>
              <a:buChar char="•"/>
            </a:pPr>
            <a:endParaRPr lang="en-US" sz="2800" dirty="0" smtClean="0">
              <a:ln/>
              <a:latin typeface="Franklin Gothic Book" panose="020B0503020102020204" pitchFamily="34" charset="0"/>
            </a:endParaRPr>
          </a:p>
          <a:p>
            <a:pPr lvl="1">
              <a:lnSpc>
                <a:spcPts val="1300"/>
              </a:lnSpc>
              <a:buClr>
                <a:schemeClr val="tx2">
                  <a:lumMod val="50000"/>
                </a:schemeClr>
              </a:buClr>
            </a:pPr>
            <a:endParaRPr lang="en-US" sz="3200" dirty="0" smtClean="0">
              <a:ln/>
              <a:latin typeface="Franklin Gothic Book" panose="020B0503020102020204" pitchFamily="34" charset="0"/>
            </a:endParaRPr>
          </a:p>
        </p:txBody>
      </p:sp>
      <p:sp>
        <p:nvSpPr>
          <p:cNvPr id="5" name="Title 1"/>
          <p:cNvSpPr txBox="1">
            <a:spLocks/>
          </p:cNvSpPr>
          <p:nvPr/>
        </p:nvSpPr>
        <p:spPr>
          <a:xfrm>
            <a:off x="457200" y="971127"/>
            <a:ext cx="8229600" cy="649224"/>
          </a:xfrm>
          <a:prstGeom prst="rect">
            <a:avLst/>
          </a:prstGeom>
          <a:solidFill>
            <a:srgbClr val="F1EFE7"/>
          </a:solidFill>
          <a:ln w="19050">
            <a:solidFill>
              <a:schemeClr val="tx1"/>
            </a:solidFill>
          </a:ln>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n/>
                <a:solidFill>
                  <a:schemeClr val="tx2">
                    <a:lumMod val="50000"/>
                  </a:schemeClr>
                </a:solidFill>
                <a:latin typeface="Franklin Gothic Book" panose="020B0503020102020204" pitchFamily="34" charset="0"/>
              </a:rPr>
              <a:t>Residential Eligibility</a:t>
            </a:r>
            <a:endParaRPr lang="en-US" sz="4000" dirty="0">
              <a:ln/>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471986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15</a:t>
            </a:fld>
            <a:endParaRPr lang="en-US" dirty="0">
              <a:solidFill>
                <a:prstClr val="black">
                  <a:tint val="75000"/>
                </a:prstClr>
              </a:solidFill>
            </a:endParaRPr>
          </a:p>
        </p:txBody>
      </p:sp>
      <p:sp>
        <p:nvSpPr>
          <p:cNvPr id="4" name="Rectangle 3"/>
          <p:cNvSpPr/>
          <p:nvPr/>
        </p:nvSpPr>
        <p:spPr>
          <a:xfrm>
            <a:off x="480580" y="1647369"/>
            <a:ext cx="8214013" cy="470898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1">
              <a:lnSpc>
                <a:spcPts val="1000"/>
              </a:lnSpc>
              <a:buClr>
                <a:schemeClr val="tx2">
                  <a:lumMod val="50000"/>
                </a:schemeClr>
              </a:buClr>
            </a:pPr>
            <a:endParaRPr lang="en-US" sz="3200" b="1" dirty="0" smtClean="0">
              <a:ln/>
              <a:latin typeface="Franklin Gothic Book" panose="020B0503020102020204" pitchFamily="34" charset="0"/>
            </a:endParaRPr>
          </a:p>
          <a:p>
            <a:pPr marL="914400" lvl="1" indent="-457200">
              <a:lnSpc>
                <a:spcPts val="3500"/>
              </a:lnSpc>
              <a:buClr>
                <a:schemeClr val="accent1">
                  <a:lumMod val="75000"/>
                </a:schemeClr>
              </a:buClr>
              <a:buFont typeface="Wingdings" panose="05000000000000000000" pitchFamily="2" charset="2"/>
              <a:buChar char="q"/>
            </a:pPr>
            <a:r>
              <a:rPr lang="en-US" sz="2800" dirty="0" smtClean="0">
                <a:ln/>
                <a:latin typeface="Franklin Gothic Book" panose="020B0503020102020204" pitchFamily="34" charset="0"/>
              </a:rPr>
              <a:t>The criteria for </a:t>
            </a:r>
            <a:r>
              <a:rPr lang="en-US" sz="2800" dirty="0">
                <a:ln/>
                <a:latin typeface="Franklin Gothic Book" panose="020B0503020102020204" pitchFamily="34" charset="0"/>
              </a:rPr>
              <a:t>meeting residence in the county requires that the parent, legal guardian, </a:t>
            </a:r>
            <a:r>
              <a:rPr lang="en-US" sz="2800" dirty="0" smtClean="0">
                <a:ln/>
                <a:latin typeface="Franklin Gothic Book" panose="020B0503020102020204" pitchFamily="34" charset="0"/>
              </a:rPr>
              <a:t>or emancipated minor demonstrate </a:t>
            </a:r>
            <a:r>
              <a:rPr lang="en-US" sz="2800" dirty="0">
                <a:ln/>
                <a:latin typeface="Franklin Gothic Book" panose="020B0503020102020204" pitchFamily="34" charset="0"/>
              </a:rPr>
              <a:t>the </a:t>
            </a:r>
            <a:r>
              <a:rPr lang="en-US" sz="2800" dirty="0" smtClean="0">
                <a:ln/>
                <a:latin typeface="Franklin Gothic Book" panose="020B0503020102020204" pitchFamily="34" charset="0"/>
              </a:rPr>
              <a:t>intent </a:t>
            </a:r>
            <a:r>
              <a:rPr lang="en-US" sz="2800" dirty="0">
                <a:ln/>
                <a:latin typeface="Franklin Gothic Book" panose="020B0503020102020204" pitchFamily="34" charset="0"/>
              </a:rPr>
              <a:t>to establish residency in </a:t>
            </a:r>
            <a:r>
              <a:rPr lang="en-US" sz="2800" dirty="0" smtClean="0">
                <a:ln/>
                <a:latin typeface="Franklin Gothic Book" panose="020B0503020102020204" pitchFamily="34" charset="0"/>
              </a:rPr>
              <a:t>the county </a:t>
            </a:r>
            <a:r>
              <a:rPr lang="en-US" sz="2800" dirty="0">
                <a:ln/>
                <a:latin typeface="Franklin Gothic Book" panose="020B0503020102020204" pitchFamily="34" charset="0"/>
              </a:rPr>
              <a:t>in which they apply by producing </a:t>
            </a:r>
            <a:r>
              <a:rPr lang="en-US" sz="2800" dirty="0" smtClean="0">
                <a:ln/>
                <a:latin typeface="Franklin Gothic Book" panose="020B0503020102020204" pitchFamily="34" charset="0"/>
              </a:rPr>
              <a:t>at least </a:t>
            </a:r>
            <a:r>
              <a:rPr lang="en-US" sz="2800" dirty="0">
                <a:ln/>
                <a:latin typeface="Franklin Gothic Book" panose="020B0503020102020204" pitchFamily="34" charset="0"/>
              </a:rPr>
              <a:t>two </a:t>
            </a:r>
            <a:r>
              <a:rPr lang="en-US" sz="2800" dirty="0" smtClean="0">
                <a:ln/>
                <a:latin typeface="Franklin Gothic Book" panose="020B0503020102020204" pitchFamily="34" charset="0"/>
              </a:rPr>
              <a:t>forms of documentation. </a:t>
            </a:r>
          </a:p>
          <a:p>
            <a:pPr marL="914400" lvl="1" indent="-457200">
              <a:lnSpc>
                <a:spcPts val="3500"/>
              </a:lnSpc>
              <a:buClr>
                <a:schemeClr val="accent1">
                  <a:lumMod val="75000"/>
                </a:schemeClr>
              </a:buClr>
              <a:buFont typeface="Wingdings" panose="05000000000000000000" pitchFamily="2" charset="2"/>
              <a:buChar char="q"/>
            </a:pPr>
            <a:endParaRPr lang="en-US" sz="2800" dirty="0" smtClean="0">
              <a:ln/>
              <a:latin typeface="Franklin Gothic Book" panose="020B0503020102020204" pitchFamily="34" charset="0"/>
            </a:endParaRPr>
          </a:p>
          <a:p>
            <a:pPr marL="914400" lvl="1" indent="-457200">
              <a:lnSpc>
                <a:spcPts val="3500"/>
              </a:lnSpc>
              <a:buClr>
                <a:schemeClr val="accent1">
                  <a:lumMod val="75000"/>
                </a:schemeClr>
              </a:buClr>
              <a:buFont typeface="Wingdings" panose="05000000000000000000" pitchFamily="2" charset="2"/>
              <a:buChar char="q"/>
            </a:pPr>
            <a:r>
              <a:rPr lang="en-US" sz="2800" dirty="0" smtClean="0">
                <a:ln/>
                <a:latin typeface="Franklin Gothic Book" panose="020B0503020102020204" pitchFamily="34" charset="0"/>
              </a:rPr>
              <a:t>Items </a:t>
            </a:r>
            <a:r>
              <a:rPr lang="en-US" sz="2800" dirty="0">
                <a:ln/>
                <a:latin typeface="Franklin Gothic Book" panose="020B0503020102020204" pitchFamily="34" charset="0"/>
              </a:rPr>
              <a:t>provided must contain </a:t>
            </a:r>
            <a:r>
              <a:rPr lang="en-US" sz="2800" dirty="0" smtClean="0">
                <a:ln/>
                <a:latin typeface="Franklin Gothic Book" panose="020B0503020102020204" pitchFamily="34" charset="0"/>
              </a:rPr>
              <a:t>identical addresses </a:t>
            </a:r>
            <a:r>
              <a:rPr lang="en-US" sz="2800" dirty="0">
                <a:ln/>
                <a:latin typeface="Franklin Gothic Book" panose="020B0503020102020204" pitchFamily="34" charset="0"/>
              </a:rPr>
              <a:t>of </a:t>
            </a:r>
            <a:r>
              <a:rPr lang="en-US" sz="2800" dirty="0" smtClean="0">
                <a:ln/>
                <a:latin typeface="Franklin Gothic Book" panose="020B0503020102020204" pitchFamily="34" charset="0"/>
              </a:rPr>
              <a:t>residence on each form</a:t>
            </a:r>
          </a:p>
          <a:p>
            <a:pPr marL="1828800" lvl="3" indent="-457200">
              <a:lnSpc>
                <a:spcPts val="3500"/>
              </a:lnSpc>
              <a:buClr>
                <a:schemeClr val="accent1">
                  <a:lumMod val="75000"/>
                </a:schemeClr>
              </a:buClr>
              <a:buFont typeface="Arial" panose="020B0604020202020204" pitchFamily="34" charset="0"/>
              <a:buChar char="•"/>
            </a:pPr>
            <a:r>
              <a:rPr lang="en-US" sz="2400" dirty="0" smtClean="0">
                <a:ln/>
                <a:solidFill>
                  <a:srgbClr val="C00000"/>
                </a:solidFill>
                <a:latin typeface="Franklin Gothic Book" panose="020B0503020102020204" pitchFamily="34" charset="0"/>
              </a:rPr>
              <a:t>P.O</a:t>
            </a:r>
            <a:r>
              <a:rPr lang="en-US" sz="2400" dirty="0">
                <a:ln/>
                <a:solidFill>
                  <a:srgbClr val="C00000"/>
                </a:solidFill>
                <a:latin typeface="Franklin Gothic Book" panose="020B0503020102020204" pitchFamily="34" charset="0"/>
              </a:rPr>
              <a:t>. boxes will not be </a:t>
            </a:r>
            <a:r>
              <a:rPr lang="en-US" sz="2400" dirty="0" smtClean="0">
                <a:ln/>
                <a:solidFill>
                  <a:srgbClr val="C00000"/>
                </a:solidFill>
                <a:latin typeface="Franklin Gothic Book" panose="020B0503020102020204" pitchFamily="34" charset="0"/>
              </a:rPr>
              <a:t>accepted</a:t>
            </a:r>
          </a:p>
        </p:txBody>
      </p:sp>
      <p:sp>
        <p:nvSpPr>
          <p:cNvPr id="5" name="Title 1"/>
          <p:cNvSpPr txBox="1">
            <a:spLocks/>
          </p:cNvSpPr>
          <p:nvPr/>
        </p:nvSpPr>
        <p:spPr>
          <a:xfrm>
            <a:off x="472787" y="1068735"/>
            <a:ext cx="8229600" cy="649224"/>
          </a:xfrm>
          <a:prstGeom prst="rect">
            <a:avLst/>
          </a:prstGeom>
          <a:solidFill>
            <a:srgbClr val="F1EFE7"/>
          </a:solidFill>
          <a:ln w="19050">
            <a:solidFill>
              <a:schemeClr val="tx1"/>
            </a:solidFill>
          </a:ln>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n/>
                <a:solidFill>
                  <a:schemeClr val="tx2">
                    <a:lumMod val="50000"/>
                  </a:schemeClr>
                </a:solidFill>
                <a:latin typeface="Franklin Gothic Book" panose="020B0503020102020204" pitchFamily="34" charset="0"/>
              </a:rPr>
              <a:t>Residential Eligibility</a:t>
            </a:r>
            <a:endParaRPr lang="en-US" sz="4000" dirty="0">
              <a:ln/>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1736905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16</a:t>
            </a:fld>
            <a:endParaRPr lang="en-US" dirty="0">
              <a:solidFill>
                <a:prstClr val="black">
                  <a:tint val="75000"/>
                </a:prstClr>
              </a:solidFill>
            </a:endParaRPr>
          </a:p>
        </p:txBody>
      </p:sp>
      <p:sp>
        <p:nvSpPr>
          <p:cNvPr id="4" name="Rectangle 3"/>
          <p:cNvSpPr/>
          <p:nvPr/>
        </p:nvSpPr>
        <p:spPr>
          <a:xfrm>
            <a:off x="457199" y="1775690"/>
            <a:ext cx="8229601" cy="60247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lvl="1">
              <a:lnSpc>
                <a:spcPts val="300"/>
              </a:lnSpc>
            </a:pPr>
            <a:endParaRPr lang="en-US" sz="3200" b="1" dirty="0" smtClean="0">
              <a:ln/>
              <a:latin typeface="Franklin Gothic Book" panose="020B0503020102020204" pitchFamily="34" charset="0"/>
            </a:endParaRPr>
          </a:p>
          <a:p>
            <a:pPr lvl="1" indent="-457200">
              <a:buClr>
                <a:schemeClr val="accent1">
                  <a:lumMod val="75000"/>
                </a:schemeClr>
              </a:buClr>
              <a:buFont typeface="Wingdings" panose="05000000000000000000" pitchFamily="2" charset="2"/>
              <a:buChar char="q"/>
            </a:pPr>
            <a:r>
              <a:rPr lang="en-US" sz="3200" dirty="0">
                <a:ln/>
                <a:latin typeface="Franklin Gothic Book" panose="020B0503020102020204" pitchFamily="34" charset="0"/>
              </a:rPr>
              <a:t>Examples</a:t>
            </a:r>
            <a:endParaRPr lang="en-US" sz="3200" dirty="0">
              <a:ln/>
              <a:solidFill>
                <a:schemeClr val="tx2">
                  <a:lumMod val="75000"/>
                </a:schemeClr>
              </a:solidFill>
              <a:latin typeface="Franklin Gothic Book" panose="020B0503020102020204" pitchFamily="34" charset="0"/>
            </a:endParaRPr>
          </a:p>
          <a:p>
            <a:pPr marL="0" lvl="1">
              <a:lnSpc>
                <a:spcPts val="1000"/>
              </a:lnSpc>
              <a:buClr>
                <a:schemeClr val="accent1">
                  <a:lumMod val="75000"/>
                </a:schemeClr>
              </a:buClr>
            </a:pPr>
            <a:endParaRPr lang="en-US" sz="3200" dirty="0" smtClean="0">
              <a:ln/>
              <a:latin typeface="Franklin Gothic Book" panose="020B0503020102020204" pitchFamily="34" charset="0"/>
            </a:endParaRPr>
          </a:p>
          <a:p>
            <a:pPr marL="742950" lvl="1" indent="-285750">
              <a:lnSpc>
                <a:spcPts val="2500"/>
              </a:lnSpc>
              <a:buClr>
                <a:schemeClr val="accent1">
                  <a:lumMod val="75000"/>
                </a:schemeClr>
              </a:buClr>
              <a:buFont typeface="Arial" panose="020B0604020202020204" pitchFamily="34" charset="0"/>
              <a:buChar char="•"/>
            </a:pPr>
            <a:r>
              <a:rPr lang="en-US" sz="2400" dirty="0" smtClean="0">
                <a:latin typeface="Franklin Gothic Book" panose="020B0503020102020204" pitchFamily="34" charset="0"/>
              </a:rPr>
              <a:t>A </a:t>
            </a:r>
            <a:r>
              <a:rPr lang="en-US" sz="2400" dirty="0">
                <a:latin typeface="Franklin Gothic Book" panose="020B0503020102020204" pitchFamily="34" charset="0"/>
              </a:rPr>
              <a:t>recent </a:t>
            </a:r>
            <a:r>
              <a:rPr lang="en-US" sz="2400" dirty="0" smtClean="0">
                <a:latin typeface="Franklin Gothic Book" panose="020B0503020102020204" pitchFamily="34" charset="0"/>
              </a:rPr>
              <a:t>rent </a:t>
            </a:r>
            <a:r>
              <a:rPr lang="en-US" sz="2400" dirty="0">
                <a:latin typeface="Franklin Gothic Book" panose="020B0503020102020204" pitchFamily="34" charset="0"/>
              </a:rPr>
              <a:t>or mortgage receipt </a:t>
            </a:r>
            <a:endParaRPr lang="en-US" sz="2400" dirty="0" smtClean="0">
              <a:latin typeface="Franklin Gothic Book" panose="020B0503020102020204" pitchFamily="34" charset="0"/>
            </a:endParaRPr>
          </a:p>
          <a:p>
            <a:pPr marL="742950" lvl="1" indent="-285750">
              <a:lnSpc>
                <a:spcPts val="2500"/>
              </a:lnSpc>
              <a:buClr>
                <a:schemeClr val="accent1">
                  <a:lumMod val="75000"/>
                </a:schemeClr>
              </a:buClr>
              <a:buFont typeface="Arial" panose="020B0604020202020204" pitchFamily="34" charset="0"/>
              <a:buChar char="•"/>
            </a:pPr>
            <a:r>
              <a:rPr lang="en-US" sz="2400" dirty="0" smtClean="0">
                <a:latin typeface="Franklin Gothic Book" panose="020B0503020102020204" pitchFamily="34" charset="0"/>
              </a:rPr>
              <a:t>Utility </a:t>
            </a:r>
            <a:r>
              <a:rPr lang="en-US" sz="2400" dirty="0">
                <a:latin typeface="Franklin Gothic Book" panose="020B0503020102020204" pitchFamily="34" charset="0"/>
              </a:rPr>
              <a:t>bill in the name of the </a:t>
            </a:r>
            <a:r>
              <a:rPr lang="en-US" sz="2400" dirty="0" smtClean="0">
                <a:latin typeface="Franklin Gothic Book" panose="020B0503020102020204" pitchFamily="34" charset="0"/>
              </a:rPr>
              <a:t>parent, legal </a:t>
            </a:r>
            <a:r>
              <a:rPr lang="en-US" sz="2400" dirty="0">
                <a:latin typeface="Franklin Gothic Book" panose="020B0503020102020204" pitchFamily="34" charset="0"/>
              </a:rPr>
              <a:t>guardian, or emancipated minor. </a:t>
            </a:r>
            <a:endParaRPr lang="en-US" sz="2400" dirty="0" smtClean="0">
              <a:latin typeface="Franklin Gothic Book" panose="020B0503020102020204" pitchFamily="34" charset="0"/>
            </a:endParaRPr>
          </a:p>
          <a:p>
            <a:pPr>
              <a:lnSpc>
                <a:spcPts val="1000"/>
              </a:lnSpc>
              <a:buClr>
                <a:schemeClr val="accent1">
                  <a:lumMod val="75000"/>
                </a:schemeClr>
              </a:buClr>
            </a:pPr>
            <a:endParaRPr lang="en-US" sz="2400" dirty="0" smtClean="0">
              <a:latin typeface="Franklin Gothic Book" panose="020B0503020102020204" pitchFamily="34" charset="0"/>
            </a:endParaRPr>
          </a:p>
          <a:p>
            <a:pPr marL="800100" lvl="1" indent="-342900">
              <a:lnSpc>
                <a:spcPts val="3000"/>
              </a:lnSpc>
              <a:buClr>
                <a:schemeClr val="accent1">
                  <a:lumMod val="75000"/>
                </a:schemeClr>
              </a:buClr>
              <a:buFont typeface="Arial" panose="020B0604020202020204" pitchFamily="34" charset="0"/>
              <a:buChar char="•"/>
            </a:pPr>
            <a:r>
              <a:rPr lang="en-US" sz="2400" dirty="0">
                <a:latin typeface="Franklin Gothic Book" panose="020B0503020102020204" pitchFamily="34" charset="0"/>
              </a:rPr>
              <a:t>A current California motor vehicle driver’s </a:t>
            </a:r>
            <a:r>
              <a:rPr lang="en-US" sz="2400" dirty="0" smtClean="0">
                <a:latin typeface="Franklin Gothic Book" panose="020B0503020102020204" pitchFamily="34" charset="0"/>
              </a:rPr>
              <a:t>license</a:t>
            </a:r>
          </a:p>
          <a:p>
            <a:pPr marL="800100" lvl="1" indent="-342900">
              <a:lnSpc>
                <a:spcPts val="3000"/>
              </a:lnSpc>
              <a:buClr>
                <a:schemeClr val="accent1">
                  <a:lumMod val="75000"/>
                </a:schemeClr>
              </a:buClr>
              <a:buFont typeface="Arial" panose="020B0604020202020204" pitchFamily="34" charset="0"/>
              <a:buChar char="•"/>
            </a:pPr>
            <a:r>
              <a:rPr lang="en-US" sz="2400" dirty="0" smtClean="0">
                <a:latin typeface="Franklin Gothic Book" panose="020B0503020102020204" pitchFamily="34" charset="0"/>
              </a:rPr>
              <a:t>California </a:t>
            </a:r>
            <a:r>
              <a:rPr lang="en-US" sz="2400" dirty="0">
                <a:latin typeface="Franklin Gothic Book" panose="020B0503020102020204" pitchFamily="34" charset="0"/>
              </a:rPr>
              <a:t>Identification </a:t>
            </a:r>
            <a:r>
              <a:rPr lang="en-US" sz="2400" dirty="0" smtClean="0">
                <a:latin typeface="Franklin Gothic Book" panose="020B0503020102020204" pitchFamily="34" charset="0"/>
              </a:rPr>
              <a:t>Card</a:t>
            </a:r>
          </a:p>
          <a:p>
            <a:pPr marL="800100" lvl="1" indent="-342900">
              <a:lnSpc>
                <a:spcPts val="3000"/>
              </a:lnSpc>
              <a:buClr>
                <a:schemeClr val="accent1">
                  <a:lumMod val="75000"/>
                </a:schemeClr>
              </a:buClr>
              <a:buFont typeface="Arial" panose="020B0604020202020204" pitchFamily="34" charset="0"/>
              <a:buChar char="•"/>
            </a:pPr>
            <a:r>
              <a:rPr lang="en-US" sz="2400" dirty="0" smtClean="0">
                <a:latin typeface="Franklin Gothic Book" panose="020B0503020102020204" pitchFamily="34" charset="0"/>
              </a:rPr>
              <a:t>A </a:t>
            </a:r>
            <a:r>
              <a:rPr lang="en-US" sz="2400" dirty="0">
                <a:latin typeface="Franklin Gothic Book" panose="020B0503020102020204" pitchFamily="34" charset="0"/>
              </a:rPr>
              <a:t>motor vehicle registration issued by the California Department of Motor </a:t>
            </a:r>
            <a:r>
              <a:rPr lang="en-US" sz="2400" dirty="0" smtClean="0">
                <a:latin typeface="Franklin Gothic Book" panose="020B0503020102020204" pitchFamily="34" charset="0"/>
              </a:rPr>
              <a:t>Vehicles </a:t>
            </a:r>
            <a:r>
              <a:rPr lang="en-US" sz="2400" dirty="0">
                <a:latin typeface="Franklin Gothic Book" panose="020B0503020102020204" pitchFamily="34" charset="0"/>
              </a:rPr>
              <a:t>issued in the name of the parents, legal guardians, or emancipated </a:t>
            </a:r>
            <a:r>
              <a:rPr lang="en-US" sz="2400" dirty="0" smtClean="0">
                <a:latin typeface="Franklin Gothic Book" panose="020B0503020102020204" pitchFamily="34" charset="0"/>
              </a:rPr>
              <a:t>minor.</a:t>
            </a:r>
          </a:p>
          <a:p>
            <a:pPr>
              <a:lnSpc>
                <a:spcPts val="1000"/>
              </a:lnSpc>
              <a:buClr>
                <a:schemeClr val="accent1">
                  <a:lumMod val="75000"/>
                </a:schemeClr>
              </a:buClr>
            </a:pPr>
            <a:r>
              <a:rPr lang="en-US" sz="2400" dirty="0" smtClean="0">
                <a:latin typeface="Franklin Gothic Book" panose="020B0503020102020204" pitchFamily="34" charset="0"/>
              </a:rPr>
              <a:t> </a:t>
            </a:r>
            <a:endParaRPr lang="en-US" sz="2400" dirty="0">
              <a:latin typeface="Franklin Gothic Book" panose="020B0503020102020204" pitchFamily="34" charset="0"/>
            </a:endParaRPr>
          </a:p>
          <a:p>
            <a:pPr marL="800100" lvl="1" indent="-342900">
              <a:lnSpc>
                <a:spcPts val="2500"/>
              </a:lnSpc>
              <a:buClr>
                <a:schemeClr val="accent1">
                  <a:lumMod val="75000"/>
                </a:schemeClr>
              </a:buClr>
              <a:buFont typeface="Arial" panose="020B0604020202020204" pitchFamily="34" charset="0"/>
              <a:buChar char="•"/>
            </a:pPr>
            <a:r>
              <a:rPr lang="en-US" sz="2400" dirty="0" smtClean="0">
                <a:latin typeface="Franklin Gothic Book" panose="020B0503020102020204" pitchFamily="34" charset="0"/>
              </a:rPr>
              <a:t>A </a:t>
            </a:r>
            <a:r>
              <a:rPr lang="en-US" sz="2400" dirty="0">
                <a:latin typeface="Franklin Gothic Book" panose="020B0503020102020204" pitchFamily="34" charset="0"/>
              </a:rPr>
              <a:t>copy of the parent, legal guardian or emancipated minor’s most recent </a:t>
            </a:r>
            <a:r>
              <a:rPr lang="en-US" sz="2400" dirty="0" smtClean="0">
                <a:latin typeface="Franklin Gothic Book" panose="020B0503020102020204" pitchFamily="34" charset="0"/>
              </a:rPr>
              <a:t>California </a:t>
            </a:r>
            <a:r>
              <a:rPr lang="en-US" sz="2400" dirty="0">
                <a:latin typeface="Franklin Gothic Book" panose="020B0503020102020204" pitchFamily="34" charset="0"/>
              </a:rPr>
              <a:t>State Resident Income Tax </a:t>
            </a:r>
            <a:r>
              <a:rPr lang="en-US" sz="2400" dirty="0" smtClean="0">
                <a:latin typeface="Franklin Gothic Book" panose="020B0503020102020204" pitchFamily="34" charset="0"/>
              </a:rPr>
              <a:t>Form, etc.</a:t>
            </a:r>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571500" lvl="1" indent="-571500">
              <a:buFont typeface="Arial" panose="020B0604020202020204" pitchFamily="34" charset="0"/>
              <a:buChar char="•"/>
            </a:pPr>
            <a:endParaRPr lang="en-US" sz="2800" b="1" dirty="0" smtClean="0">
              <a:ln/>
              <a:latin typeface="Franklin Gothic Book" panose="020B0503020102020204" pitchFamily="34" charset="0"/>
            </a:endParaRPr>
          </a:p>
        </p:txBody>
      </p:sp>
      <p:sp>
        <p:nvSpPr>
          <p:cNvPr id="6" name="Title 1"/>
          <p:cNvSpPr txBox="1">
            <a:spLocks/>
          </p:cNvSpPr>
          <p:nvPr/>
        </p:nvSpPr>
        <p:spPr>
          <a:xfrm>
            <a:off x="457200" y="1017349"/>
            <a:ext cx="8229600" cy="649224"/>
          </a:xfrm>
          <a:prstGeom prst="rect">
            <a:avLst/>
          </a:prstGeom>
          <a:solidFill>
            <a:srgbClr val="F1EFE7"/>
          </a:solidFill>
          <a:ln w="19050">
            <a:solidFill>
              <a:schemeClr val="tx1"/>
            </a:solidFill>
          </a:ln>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n/>
                <a:solidFill>
                  <a:schemeClr val="tx2">
                    <a:lumMod val="50000"/>
                  </a:schemeClr>
                </a:solidFill>
                <a:latin typeface="Franklin Gothic Book" panose="020B0503020102020204" pitchFamily="34" charset="0"/>
              </a:rPr>
              <a:t>Proof </a:t>
            </a:r>
            <a:r>
              <a:rPr lang="en-US" sz="4000" dirty="0">
                <a:ln/>
                <a:solidFill>
                  <a:schemeClr val="tx2">
                    <a:lumMod val="50000"/>
                  </a:schemeClr>
                </a:solidFill>
                <a:latin typeface="Franklin Gothic Book" panose="020B0503020102020204" pitchFamily="34" charset="0"/>
              </a:rPr>
              <a:t>of </a:t>
            </a:r>
            <a:r>
              <a:rPr lang="en-US" sz="4000" dirty="0" smtClean="0">
                <a:ln/>
                <a:solidFill>
                  <a:schemeClr val="tx2">
                    <a:lumMod val="50000"/>
                  </a:schemeClr>
                </a:solidFill>
                <a:latin typeface="Franklin Gothic Book" panose="020B0503020102020204" pitchFamily="34" charset="0"/>
              </a:rPr>
              <a:t>Residency</a:t>
            </a:r>
            <a:endParaRPr lang="en-US" sz="4000" dirty="0">
              <a:ln/>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562877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17</a:t>
            </a:fld>
            <a:endParaRPr lang="en-US" dirty="0">
              <a:solidFill>
                <a:prstClr val="black">
                  <a:tint val="75000"/>
                </a:prstClr>
              </a:solidFill>
            </a:endParaRPr>
          </a:p>
        </p:txBody>
      </p:sp>
      <p:sp>
        <p:nvSpPr>
          <p:cNvPr id="5" name="Title 1"/>
          <p:cNvSpPr txBox="1">
            <a:spLocks/>
          </p:cNvSpPr>
          <p:nvPr/>
        </p:nvSpPr>
        <p:spPr>
          <a:xfrm>
            <a:off x="542673" y="947857"/>
            <a:ext cx="8229600" cy="649224"/>
          </a:xfrm>
          <a:prstGeom prst="rect">
            <a:avLst/>
          </a:prstGeom>
          <a:solidFill>
            <a:srgbClr val="F1EFE7"/>
          </a:solidFill>
          <a:ln w="19050">
            <a:solidFill>
              <a:schemeClr val="tx1"/>
            </a:solidFill>
          </a:ln>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solidFill>
                  <a:schemeClr val="tx2">
                    <a:lumMod val="50000"/>
                  </a:schemeClr>
                </a:solidFill>
                <a:latin typeface="Franklin Gothic Book" panose="020B0503020102020204" pitchFamily="34" charset="0"/>
              </a:rPr>
              <a:t>Eligibility Challenges </a:t>
            </a:r>
            <a:endParaRPr lang="en-US" sz="4000" dirty="0">
              <a:solidFill>
                <a:schemeClr val="tx2">
                  <a:lumMod val="50000"/>
                </a:schemeClr>
              </a:solidFill>
              <a:latin typeface="Franklin Gothic Book" panose="020B0503020102020204" pitchFamily="34" charset="0"/>
            </a:endParaRPr>
          </a:p>
        </p:txBody>
      </p:sp>
      <p:sp>
        <p:nvSpPr>
          <p:cNvPr id="4" name="Rectangle 3"/>
          <p:cNvSpPr/>
          <p:nvPr/>
        </p:nvSpPr>
        <p:spPr>
          <a:xfrm>
            <a:off x="542674" y="1798148"/>
            <a:ext cx="8229600" cy="477566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1"/>
            <a:r>
              <a:rPr lang="en-US" sz="3200" dirty="0" smtClean="0">
                <a:ln/>
                <a:latin typeface="Franklin Gothic Book" panose="020B0503020102020204" pitchFamily="34" charset="0"/>
              </a:rPr>
              <a:t>Please contact our office for any issues related to the following:</a:t>
            </a:r>
          </a:p>
          <a:p>
            <a:pPr lvl="1">
              <a:lnSpc>
                <a:spcPts val="2000"/>
              </a:lnSpc>
            </a:pPr>
            <a:endParaRPr lang="en-US" sz="3600" dirty="0" smtClean="0">
              <a:ln/>
              <a:latin typeface="Franklin Gothic Book" panose="020B0503020102020204" pitchFamily="34" charset="0"/>
            </a:endParaRPr>
          </a:p>
          <a:p>
            <a:pPr marL="1828800" lvl="3" indent="-457200">
              <a:buClr>
                <a:schemeClr val="accent1">
                  <a:lumMod val="75000"/>
                </a:schemeClr>
              </a:buClr>
              <a:buFont typeface="Arial" panose="020B0604020202020204" pitchFamily="34" charset="0"/>
              <a:buChar char="•"/>
            </a:pPr>
            <a:r>
              <a:rPr lang="en-US" sz="3000" dirty="0" smtClean="0">
                <a:ln/>
                <a:latin typeface="Franklin Gothic Book" panose="020B0503020102020204" pitchFamily="34" charset="0"/>
              </a:rPr>
              <a:t>CCS Financial/Residential Eligibility</a:t>
            </a:r>
          </a:p>
          <a:p>
            <a:pPr marL="1828800" lvl="3" indent="-457200">
              <a:buClr>
                <a:schemeClr val="accent1">
                  <a:lumMod val="75000"/>
                </a:schemeClr>
              </a:buClr>
              <a:buFont typeface="Arial" panose="020B0604020202020204" pitchFamily="34" charset="0"/>
              <a:buChar char="•"/>
            </a:pPr>
            <a:r>
              <a:rPr lang="en-US" sz="3000" dirty="0" err="1" smtClean="0">
                <a:ln/>
                <a:latin typeface="Franklin Gothic Book" panose="020B0503020102020204" pitchFamily="34" charset="0"/>
              </a:rPr>
              <a:t>Medi</a:t>
            </a:r>
            <a:r>
              <a:rPr lang="en-US" sz="3000" dirty="0" smtClean="0">
                <a:ln/>
                <a:latin typeface="Franklin Gothic Book" panose="020B0503020102020204" pitchFamily="34" charset="0"/>
              </a:rPr>
              <a:t>-Cal Verification</a:t>
            </a:r>
          </a:p>
          <a:p>
            <a:pPr marL="1371600" lvl="2" indent="-457200">
              <a:lnSpc>
                <a:spcPts val="2000"/>
              </a:lnSpc>
              <a:buClr>
                <a:schemeClr val="tx2">
                  <a:lumMod val="75000"/>
                </a:schemeClr>
              </a:buClr>
              <a:buFont typeface="Arial" panose="020B0604020202020204" pitchFamily="34" charset="0"/>
              <a:buChar char="•"/>
            </a:pPr>
            <a:endParaRPr lang="en-US" sz="3200" dirty="0" smtClean="0">
              <a:ln/>
              <a:latin typeface="Franklin Gothic Book" panose="020B0503020102020204" pitchFamily="34" charset="0"/>
            </a:endParaRPr>
          </a:p>
          <a:p>
            <a:pPr lvl="2" algn="ctr">
              <a:buClr>
                <a:schemeClr val="tx2">
                  <a:lumMod val="75000"/>
                </a:schemeClr>
              </a:buClr>
            </a:pPr>
            <a:r>
              <a:rPr lang="en-US" sz="3600" dirty="0" smtClean="0">
                <a:latin typeface="Franklin Gothic Book" panose="020B0503020102020204" pitchFamily="34" charset="0"/>
              </a:rPr>
              <a:t>1-800-288-4854</a:t>
            </a:r>
            <a:endParaRPr lang="en-US" sz="3600" dirty="0">
              <a:latin typeface="Franklin Gothic Book" panose="020B0503020102020204" pitchFamily="34" charset="0"/>
            </a:endParaRPr>
          </a:p>
          <a:p>
            <a:pPr lvl="2" algn="ctr">
              <a:buClr>
                <a:schemeClr val="tx2">
                  <a:lumMod val="75000"/>
                </a:schemeClr>
              </a:buClr>
            </a:pPr>
            <a:r>
              <a:rPr lang="en-US" sz="3600" dirty="0" smtClean="0">
                <a:latin typeface="Franklin Gothic Book" panose="020B0503020102020204" pitchFamily="34" charset="0"/>
              </a:rPr>
              <a:t>Option </a:t>
            </a:r>
            <a:r>
              <a:rPr lang="en-US" sz="3600" dirty="0">
                <a:latin typeface="Franklin Gothic Book" panose="020B0503020102020204" pitchFamily="34" charset="0"/>
              </a:rPr>
              <a:t>#4</a:t>
            </a:r>
          </a:p>
          <a:p>
            <a:pPr marL="1371600" lvl="2" indent="-457200">
              <a:buFont typeface="Wingdings" panose="05000000000000000000" pitchFamily="2" charset="2"/>
              <a:buChar char="§"/>
            </a:pPr>
            <a:endParaRPr lang="en-US" sz="3000" b="1" dirty="0">
              <a:ln/>
              <a:latin typeface="Tekton Pro" panose="020F0603020208020904" pitchFamily="34" charset="0"/>
            </a:endParaRPr>
          </a:p>
          <a:p>
            <a:pPr marL="628650" lvl="1" indent="-171450">
              <a:lnSpc>
                <a:spcPts val="5400"/>
              </a:lnSpc>
              <a:buFont typeface="Wingdings" panose="05000000000000000000" pitchFamily="2" charset="2"/>
              <a:buChar char="v"/>
            </a:pPr>
            <a:endParaRPr lang="en-US" sz="1200" b="1" dirty="0">
              <a:ln/>
              <a:solidFill>
                <a:srgbClr val="8EB149"/>
              </a:solidFill>
              <a:latin typeface="Tekton Pro" panose="020F0603020208020904" pitchFamily="34" charset="0"/>
            </a:endParaRPr>
          </a:p>
        </p:txBody>
      </p:sp>
    </p:spTree>
    <p:extLst>
      <p:ext uri="{BB962C8B-B14F-4D97-AF65-F5344CB8AC3E}">
        <p14:creationId xmlns:p14="http://schemas.microsoft.com/office/powerpoint/2010/main" val="2830547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857500"/>
            <a:ext cx="7772400" cy="2324100"/>
          </a:xfrm>
        </p:spPr>
        <p:txBody>
          <a:bodyPr/>
          <a:lstStyle/>
          <a:p>
            <a:pPr algn="ctr"/>
            <a:r>
              <a:rPr lang="en-US" sz="4000" dirty="0" smtClean="0"/>
              <a:t/>
            </a:r>
            <a:br>
              <a:rPr lang="en-US" sz="4000" dirty="0" smtClean="0"/>
            </a:br>
            <a:r>
              <a:rPr lang="en-US" sz="4000" dirty="0" smtClean="0"/>
              <a:t>End of Module</a:t>
            </a:r>
            <a:br>
              <a:rPr lang="en-US" sz="4000" dirty="0" smtClean="0"/>
            </a:br>
            <a:r>
              <a:rPr lang="en-US" sz="4000" dirty="0" smtClean="0"/>
              <a:t> </a:t>
            </a:r>
            <a:br>
              <a:rPr lang="en-US" sz="4000" dirty="0" smtClean="0"/>
            </a:br>
            <a:r>
              <a:rPr lang="en-US" sz="4000" dirty="0" smtClean="0"/>
              <a:t>Thank </a:t>
            </a:r>
            <a:r>
              <a:rPr lang="en-US" sz="4000" dirty="0"/>
              <a:t>You </a:t>
            </a:r>
          </a:p>
        </p:txBody>
      </p:sp>
      <p:sp>
        <p:nvSpPr>
          <p:cNvPr id="5" name="Footer Placeholder 4"/>
          <p:cNvSpPr>
            <a:spLocks noGrp="1"/>
          </p:cNvSpPr>
          <p:nvPr>
            <p:ph type="ftr" sz="quarter" idx="11"/>
          </p:nvPr>
        </p:nvSpPr>
        <p:spPr/>
        <p:txBody>
          <a:bodyPr/>
          <a:lstStyle/>
          <a:p>
            <a:endParaRPr lang="en-US"/>
          </a:p>
        </p:txBody>
      </p:sp>
      <p:sp>
        <p:nvSpPr>
          <p:cNvPr id="2" name="Slide Number Placeholder 1"/>
          <p:cNvSpPr>
            <a:spLocks noGrp="1"/>
          </p:cNvSpPr>
          <p:nvPr>
            <p:ph type="sldNum" sz="quarter" idx="12"/>
          </p:nvPr>
        </p:nvSpPr>
        <p:spPr/>
        <p:txBody>
          <a:bodyPr/>
          <a:lstStyle/>
          <a:p>
            <a:fld id="{C3111FA1-5AF9-0647-B31D-D6250D4530A3}" type="slidenum">
              <a:rPr lang="en-US" smtClean="0"/>
              <a:t>18</a:t>
            </a:fld>
            <a:endParaRPr lang="en-US"/>
          </a:p>
        </p:txBody>
      </p:sp>
    </p:spTree>
    <p:extLst>
      <p:ext uri="{BB962C8B-B14F-4D97-AF65-F5344CB8AC3E}">
        <p14:creationId xmlns:p14="http://schemas.microsoft.com/office/powerpoint/2010/main" val="3315817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ekton Pro" panose="020F0603020208020904" pitchFamily="34" charset="0"/>
              </a:rPr>
              <a:t>Disclaimers (1)</a:t>
            </a:r>
          </a:p>
        </p:txBody>
      </p:sp>
      <p:sp>
        <p:nvSpPr>
          <p:cNvPr id="3" name="Content Placeholder 2"/>
          <p:cNvSpPr>
            <a:spLocks noGrp="1"/>
          </p:cNvSpPr>
          <p:nvPr>
            <p:ph idx="1"/>
          </p:nvPr>
        </p:nvSpPr>
        <p:spPr>
          <a:xfrm>
            <a:off x="457200" y="1794293"/>
            <a:ext cx="8229600" cy="4405744"/>
          </a:xfrm>
        </p:spPr>
        <p:txBody>
          <a:bodyPr/>
          <a:lstStyle/>
          <a:p>
            <a:r>
              <a:rPr lang="en-US" dirty="0">
                <a:latin typeface="Franklin Gothic Book" panose="020B0503020102020204" pitchFamily="34" charset="0"/>
              </a:rPr>
              <a:t>The following is intended to be a general guideline for providers, managed care plans, and/or their staffs to help identify and appropriately refer patients with suspected or confirmed CCS conditions to </a:t>
            </a:r>
            <a:r>
              <a:rPr lang="en-US" dirty="0" smtClean="0">
                <a:latin typeface="Franklin Gothic Book" panose="020B0503020102020204" pitchFamily="34" charset="0"/>
              </a:rPr>
              <a:t>the CCS </a:t>
            </a:r>
            <a:r>
              <a:rPr lang="en-US" dirty="0">
                <a:latin typeface="Franklin Gothic Book" panose="020B0503020102020204" pitchFamily="34" charset="0"/>
              </a:rPr>
              <a:t>office</a:t>
            </a:r>
            <a:r>
              <a:rPr lang="en-US" dirty="0" smtClean="0">
                <a:latin typeface="Franklin Gothic Book" panose="020B0503020102020204" pitchFamily="34" charset="0"/>
              </a:rPr>
              <a:t>.</a:t>
            </a:r>
          </a:p>
          <a:p>
            <a:pPr>
              <a:lnSpc>
                <a:spcPts val="1500"/>
              </a:lnSpc>
              <a:spcBef>
                <a:spcPts val="0"/>
              </a:spcBef>
            </a:pPr>
            <a:endParaRPr lang="en-US" dirty="0">
              <a:latin typeface="Franklin Gothic Book" panose="020B0503020102020204" pitchFamily="34" charset="0"/>
            </a:endParaRPr>
          </a:p>
          <a:p>
            <a:r>
              <a:rPr lang="en-US" dirty="0" smtClean="0">
                <a:latin typeface="Franklin Gothic Book" panose="020B0503020102020204" pitchFamily="34" charset="0"/>
              </a:rPr>
              <a:t>Expeditious CCS financial/residential eligibility determination depends on the client’s timely submission of required documentation.</a:t>
            </a:r>
          </a:p>
          <a:p>
            <a:pPr>
              <a:lnSpc>
                <a:spcPts val="1500"/>
              </a:lnSpc>
              <a:spcBef>
                <a:spcPts val="0"/>
              </a:spcBef>
            </a:pPr>
            <a:endParaRPr lang="en-US" dirty="0" smtClean="0">
              <a:latin typeface="Franklin Gothic Book" panose="020B0503020102020204" pitchFamily="34" charset="0"/>
            </a:endParaRPr>
          </a:p>
          <a:p>
            <a:r>
              <a:rPr lang="en-US" dirty="0" smtClean="0">
                <a:latin typeface="Franklin Gothic Book" panose="020B0503020102020204" pitchFamily="34" charset="0"/>
              </a:rPr>
              <a:t>Same principles apply for ongoing eligibility and benefits for an already established CCS case upon annual review.</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1</a:t>
            </a:fld>
            <a:endParaRPr lang="en-US"/>
          </a:p>
        </p:txBody>
      </p:sp>
      <p:sp>
        <p:nvSpPr>
          <p:cNvPr id="6" name="Title 1"/>
          <p:cNvSpPr txBox="1">
            <a:spLocks/>
          </p:cNvSpPr>
          <p:nvPr/>
        </p:nvSpPr>
        <p:spPr>
          <a:xfrm>
            <a:off x="457200" y="954137"/>
            <a:ext cx="8229600" cy="649170"/>
          </a:xfrm>
          <a:prstGeom prst="rect">
            <a:avLst/>
          </a:prstGeom>
          <a:solidFill>
            <a:srgbClr val="F1EFE7"/>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solidFill>
                  <a:schemeClr val="tx2">
                    <a:lumMod val="50000"/>
                  </a:schemeClr>
                </a:solidFill>
                <a:latin typeface="Franklin Gothic Book" panose="020B0503020102020204" pitchFamily="34" charset="0"/>
              </a:rPr>
              <a:t>Disclaimers</a:t>
            </a:r>
            <a:endParaRPr lang="en-US" sz="400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633474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6731"/>
            <a:ext cx="8229600" cy="4561608"/>
          </a:xfrm>
        </p:spPr>
        <p:txBody>
          <a:bodyPr/>
          <a:lstStyle/>
          <a:p>
            <a:r>
              <a:rPr lang="en-US" dirty="0" smtClean="0">
                <a:latin typeface="Franklin Gothic Book" panose="020B0503020102020204" pitchFamily="34" charset="0"/>
              </a:rPr>
              <a:t>DHCS System of Care issues communications, such as numbered letters to guide Counties with interpreting financial/residential eligibility, and evaluating new </a:t>
            </a:r>
            <a:r>
              <a:rPr lang="en-US" dirty="0" err="1" smtClean="0">
                <a:latin typeface="Franklin Gothic Book" panose="020B0503020102020204" pitchFamily="34" charset="0"/>
              </a:rPr>
              <a:t>Medi</a:t>
            </a:r>
            <a:r>
              <a:rPr lang="en-US" dirty="0" smtClean="0">
                <a:latin typeface="Franklin Gothic Book" panose="020B0503020102020204" pitchFamily="34" charset="0"/>
              </a:rPr>
              <a:t>-Cal benefits.</a:t>
            </a:r>
          </a:p>
          <a:p>
            <a:pPr>
              <a:lnSpc>
                <a:spcPts val="1500"/>
              </a:lnSpc>
              <a:spcBef>
                <a:spcPts val="0"/>
              </a:spcBef>
            </a:pPr>
            <a:endParaRPr lang="en-US" dirty="0" smtClean="0">
              <a:latin typeface="Franklin Gothic Book" panose="020B0503020102020204" pitchFamily="34" charset="0"/>
            </a:endParaRPr>
          </a:p>
          <a:p>
            <a:r>
              <a:rPr lang="en-US" dirty="0" smtClean="0">
                <a:latin typeface="Franklin Gothic Book" panose="020B0503020102020204" pitchFamily="34" charset="0"/>
              </a:rPr>
              <a:t>Financial/residential situations </a:t>
            </a:r>
            <a:r>
              <a:rPr lang="en-US" dirty="0">
                <a:latin typeface="Franklin Gothic Book" panose="020B0503020102020204" pitchFamily="34" charset="0"/>
              </a:rPr>
              <a:t>not well defined in the Regulations are reviewed case by case by </a:t>
            </a:r>
            <a:r>
              <a:rPr lang="en-US" dirty="0" smtClean="0">
                <a:latin typeface="Franklin Gothic Book" panose="020B0503020102020204" pitchFamily="34" charset="0"/>
              </a:rPr>
              <a:t>the LA County CCS Patient Financial Services Manager or designee(s) and are sometimes referred to the Medical </a:t>
            </a:r>
            <a:r>
              <a:rPr lang="en-US" dirty="0">
                <a:latin typeface="Franklin Gothic Book" panose="020B0503020102020204" pitchFamily="34" charset="0"/>
              </a:rPr>
              <a:t>Director or </a:t>
            </a:r>
            <a:r>
              <a:rPr lang="en-US" dirty="0" smtClean="0">
                <a:latin typeface="Franklin Gothic Book" panose="020B0503020102020204" pitchFamily="34" charset="0"/>
              </a:rPr>
              <a:t>designee(s).</a:t>
            </a:r>
          </a:p>
          <a:p>
            <a:pPr>
              <a:lnSpc>
                <a:spcPts val="1500"/>
              </a:lnSpc>
              <a:spcBef>
                <a:spcPts val="0"/>
              </a:spcBef>
            </a:pPr>
            <a:endParaRPr lang="en-US" dirty="0" smtClean="0">
              <a:solidFill>
                <a:srgbClr val="FF0000"/>
              </a:solidFill>
              <a:latin typeface="Franklin Gothic Book" panose="020B0503020102020204" pitchFamily="34" charset="0"/>
            </a:endParaRPr>
          </a:p>
          <a:p>
            <a:r>
              <a:rPr lang="en-US" dirty="0">
                <a:latin typeface="Franklin Gothic Book" panose="020B0503020102020204" pitchFamily="34" charset="0"/>
              </a:rPr>
              <a:t>Disagreement is resolved through administrative avenues with </a:t>
            </a:r>
            <a:r>
              <a:rPr lang="en-US" dirty="0" smtClean="0">
                <a:latin typeface="Franklin Gothic Book" panose="020B0503020102020204" pitchFamily="34" charset="0"/>
              </a:rPr>
              <a:t>formal </a:t>
            </a:r>
            <a:r>
              <a:rPr lang="en-US" dirty="0">
                <a:latin typeface="Franklin Gothic Book" panose="020B0503020102020204" pitchFamily="34" charset="0"/>
              </a:rPr>
              <a:t>due process </a:t>
            </a:r>
            <a:r>
              <a:rPr lang="en-US" dirty="0" smtClean="0">
                <a:latin typeface="Franklin Gothic Book" panose="020B0503020102020204" pitchFamily="34" charset="0"/>
              </a:rPr>
              <a:t>with the </a:t>
            </a:r>
            <a:r>
              <a:rPr lang="en-US" dirty="0">
                <a:latin typeface="Franklin Gothic Book" panose="020B0503020102020204" pitchFamily="34" charset="0"/>
              </a:rPr>
              <a:t>CCS client/family.</a:t>
            </a:r>
          </a:p>
          <a:p>
            <a:endParaRPr lang="en-US" dirty="0">
              <a:solidFill>
                <a:srgbClr val="FF0000"/>
              </a:solidFill>
            </a:endParaRPr>
          </a:p>
        </p:txBody>
      </p:sp>
      <p:sp>
        <p:nvSpPr>
          <p:cNvPr id="5" name="Slide Number Placeholder 4"/>
          <p:cNvSpPr>
            <a:spLocks noGrp="1"/>
          </p:cNvSpPr>
          <p:nvPr>
            <p:ph type="sldNum" sz="quarter" idx="12"/>
          </p:nvPr>
        </p:nvSpPr>
        <p:spPr/>
        <p:txBody>
          <a:bodyPr/>
          <a:lstStyle/>
          <a:p>
            <a:fld id="{C3111FA1-5AF9-0647-B31D-D6250D4530A3}" type="slidenum">
              <a:rPr lang="en-US" smtClean="0"/>
              <a:t>2</a:t>
            </a:fld>
            <a:endParaRPr lang="en-US"/>
          </a:p>
        </p:txBody>
      </p:sp>
      <p:sp>
        <p:nvSpPr>
          <p:cNvPr id="6" name="Title 1"/>
          <p:cNvSpPr txBox="1">
            <a:spLocks/>
          </p:cNvSpPr>
          <p:nvPr/>
        </p:nvSpPr>
        <p:spPr>
          <a:xfrm>
            <a:off x="457200" y="954137"/>
            <a:ext cx="8229600" cy="649170"/>
          </a:xfrm>
          <a:prstGeom prst="rect">
            <a:avLst/>
          </a:prstGeom>
          <a:solidFill>
            <a:srgbClr val="F1EFE7"/>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solidFill>
                  <a:schemeClr val="tx2">
                    <a:lumMod val="50000"/>
                  </a:schemeClr>
                </a:solidFill>
                <a:latin typeface="Franklin Gothic Book" panose="020B0503020102020204" pitchFamily="34" charset="0"/>
              </a:rPr>
              <a:t>Disclaimers</a:t>
            </a:r>
            <a:endParaRPr lang="en-US" sz="400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199184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3</a:t>
            </a:fld>
            <a:endParaRPr lang="en-US" dirty="0">
              <a:solidFill>
                <a:prstClr val="black">
                  <a:tint val="75000"/>
                </a:prstClr>
              </a:solidFill>
            </a:endParaRPr>
          </a:p>
        </p:txBody>
      </p:sp>
      <p:sp>
        <p:nvSpPr>
          <p:cNvPr id="4" name="Rectangle 3"/>
          <p:cNvSpPr/>
          <p:nvPr/>
        </p:nvSpPr>
        <p:spPr>
          <a:xfrm>
            <a:off x="487354" y="1417603"/>
            <a:ext cx="8109857" cy="240065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8EB149"/>
                </a:solidFill>
                <a:latin typeface="Franklin Gothic Book" panose="020B0503020102020204" pitchFamily="34" charset="0"/>
              </a:rPr>
              <a:t>FINANCIAL ELIGIBILITY </a:t>
            </a:r>
            <a:r>
              <a:rPr lang="en-US" sz="6000" b="1" dirty="0" smtClean="0">
                <a:ln/>
                <a:solidFill>
                  <a:srgbClr val="8EB149"/>
                </a:solidFill>
                <a:latin typeface="Franklin Gothic Book" panose="020B0503020102020204" pitchFamily="34" charset="0"/>
              </a:rPr>
              <a:t>UNIT</a:t>
            </a:r>
          </a:p>
          <a:p>
            <a:pPr algn="ctr"/>
            <a:endParaRPr lang="en-US" sz="3000" b="1" dirty="0" smtClean="0">
              <a:ln/>
              <a:solidFill>
                <a:srgbClr val="8EB149"/>
              </a:solidFill>
              <a:latin typeface="Tekton Pro" panose="020F0603020208020904" pitchFamily="34" charset="0"/>
            </a:endParaRPr>
          </a:p>
        </p:txBody>
      </p:sp>
      <p:sp>
        <p:nvSpPr>
          <p:cNvPr id="8" name="AutoShape 6" descr="Image result for financial partner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468" y="3472611"/>
            <a:ext cx="4039598" cy="2269741"/>
          </a:xfrm>
          <a:prstGeom prst="rect">
            <a:avLst/>
          </a:prstGeom>
        </p:spPr>
      </p:pic>
    </p:spTree>
    <p:extLst>
      <p:ext uri="{BB962C8B-B14F-4D97-AF65-F5344CB8AC3E}">
        <p14:creationId xmlns:p14="http://schemas.microsoft.com/office/powerpoint/2010/main" val="1067742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4</a:t>
            </a:fld>
            <a:endParaRPr lang="en-US" dirty="0">
              <a:solidFill>
                <a:prstClr val="black">
                  <a:tint val="75000"/>
                </a:prstClr>
              </a:solidFill>
            </a:endParaRPr>
          </a:p>
        </p:txBody>
      </p:sp>
      <p:sp>
        <p:nvSpPr>
          <p:cNvPr id="6" name="Content Placeholder 2"/>
          <p:cNvSpPr txBox="1">
            <a:spLocks/>
          </p:cNvSpPr>
          <p:nvPr/>
        </p:nvSpPr>
        <p:spPr>
          <a:xfrm>
            <a:off x="544398" y="1814255"/>
            <a:ext cx="8055204" cy="4561759"/>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1752" lvl="1" indent="-480060">
              <a:lnSpc>
                <a:spcPts val="3500"/>
              </a:lnSpc>
              <a:spcBef>
                <a:spcPts val="400"/>
              </a:spcBef>
              <a:spcAft>
                <a:spcPts val="400"/>
              </a:spcAft>
              <a:buClr>
                <a:schemeClr val="accent1">
                  <a:lumMod val="75000"/>
                </a:schemeClr>
              </a:buClr>
              <a:buFont typeface="Wingdings" panose="05000000000000000000" pitchFamily="2" charset="2"/>
              <a:buChar char="q"/>
            </a:pPr>
            <a:r>
              <a:rPr lang="en-US" sz="3600" dirty="0" smtClean="0">
                <a:latin typeface="Franklin Gothic Book" panose="020B0503020102020204" pitchFamily="34" charset="0"/>
              </a:rPr>
              <a:t>The Financial Eligibility Unit assists clients or their families with eligibility issues related to:</a:t>
            </a:r>
          </a:p>
          <a:p>
            <a:pPr marL="272034" lvl="1" indent="0" algn="ctr">
              <a:spcBef>
                <a:spcPts val="600"/>
              </a:spcBef>
              <a:spcAft>
                <a:spcPts val="600"/>
              </a:spcAft>
              <a:buClr>
                <a:schemeClr val="tx2"/>
              </a:buClr>
              <a:buNone/>
            </a:pPr>
            <a:r>
              <a:rPr lang="en-US" sz="3200" dirty="0" smtClean="0">
                <a:latin typeface="Franklin Gothic Book" panose="020B0503020102020204" pitchFamily="34" charset="0"/>
              </a:rPr>
              <a:t>	Financial Eligibility Screening</a:t>
            </a:r>
            <a:endParaRPr lang="en-US" sz="3200" dirty="0">
              <a:latin typeface="Franklin Gothic Book" panose="020B0503020102020204" pitchFamily="34" charset="0"/>
            </a:endParaRPr>
          </a:p>
          <a:p>
            <a:pPr marL="272034" lvl="1" indent="0" algn="ctr">
              <a:spcBef>
                <a:spcPts val="600"/>
              </a:spcBef>
              <a:spcAft>
                <a:spcPts val="600"/>
              </a:spcAft>
              <a:buClr>
                <a:schemeClr val="tx2"/>
              </a:buClr>
              <a:buNone/>
            </a:pPr>
            <a:r>
              <a:rPr lang="en-US" sz="3200" dirty="0" smtClean="0">
                <a:latin typeface="Franklin Gothic Book" panose="020B0503020102020204" pitchFamily="34" charset="0"/>
              </a:rPr>
              <a:t>and</a:t>
            </a:r>
            <a:endParaRPr lang="en-US" sz="2800" dirty="0" smtClean="0">
              <a:latin typeface="Franklin Gothic Book" panose="020B0503020102020204" pitchFamily="34" charset="0"/>
            </a:endParaRPr>
          </a:p>
          <a:p>
            <a:pPr marL="272034" lvl="1" indent="0" algn="ctr">
              <a:spcBef>
                <a:spcPts val="600"/>
              </a:spcBef>
              <a:spcAft>
                <a:spcPts val="600"/>
              </a:spcAft>
              <a:buClr>
                <a:schemeClr val="tx2"/>
              </a:buClr>
              <a:buNone/>
            </a:pPr>
            <a:r>
              <a:rPr lang="en-US" sz="3200" dirty="0" smtClean="0">
                <a:latin typeface="Franklin Gothic Book" panose="020B0503020102020204" pitchFamily="34" charset="0"/>
              </a:rPr>
              <a:t>	Residential Eligibility Screening</a:t>
            </a:r>
            <a:endParaRPr lang="en-US" sz="3200" dirty="0">
              <a:latin typeface="Franklin Gothic Book" panose="020B0503020102020204" pitchFamily="34" charset="0"/>
            </a:endParaRPr>
          </a:p>
          <a:p>
            <a:pPr lvl="1">
              <a:spcBef>
                <a:spcPts val="600"/>
              </a:spcBef>
              <a:spcAft>
                <a:spcPts val="600"/>
              </a:spcAft>
              <a:buFont typeface="Wingdings" panose="05000000000000000000" pitchFamily="2" charset="2"/>
              <a:buChar char="v"/>
            </a:pPr>
            <a:endParaRPr lang="en-US" sz="3200" b="1" dirty="0" smtClean="0">
              <a:solidFill>
                <a:schemeClr val="tx2">
                  <a:lumMod val="75000"/>
                </a:schemeClr>
              </a:solidFill>
              <a:latin typeface="Tekton Pro" panose="020F0603020208020904" pitchFamily="34" charset="0"/>
            </a:endParaRPr>
          </a:p>
          <a:p>
            <a:pPr marL="272034" lvl="1" indent="0" algn="ctr">
              <a:spcBef>
                <a:spcPts val="600"/>
              </a:spcBef>
              <a:spcAft>
                <a:spcPts val="600"/>
              </a:spcAft>
              <a:buNone/>
            </a:pPr>
            <a:endParaRPr lang="en-US" sz="3200" dirty="0">
              <a:solidFill>
                <a:schemeClr val="tx2">
                  <a:lumMod val="75000"/>
                </a:schemeClr>
              </a:solidFill>
              <a:latin typeface="Tekton Pro" panose="020F0603020208020904" pitchFamily="34" charset="0"/>
            </a:endParaRPr>
          </a:p>
        </p:txBody>
      </p:sp>
      <p:sp>
        <p:nvSpPr>
          <p:cNvPr id="7" name="Content Placeholder 2"/>
          <p:cNvSpPr txBox="1">
            <a:spLocks/>
          </p:cNvSpPr>
          <p:nvPr/>
        </p:nvSpPr>
        <p:spPr>
          <a:xfrm>
            <a:off x="544398" y="3160094"/>
            <a:ext cx="8430883" cy="764611"/>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480060">
              <a:lnSpc>
                <a:spcPts val="3500"/>
              </a:lnSpc>
              <a:spcBef>
                <a:spcPts val="2400"/>
              </a:spcBef>
              <a:spcAft>
                <a:spcPts val="1800"/>
              </a:spcAft>
              <a:buFont typeface="Arial"/>
              <a:buNone/>
            </a:pPr>
            <a:r>
              <a:rPr lang="en-US" sz="3600" b="1" dirty="0" smtClean="0">
                <a:latin typeface="Tekton Pro" panose="020F0603020208020904" pitchFamily="34" charset="0"/>
              </a:rPr>
              <a:t> </a:t>
            </a:r>
          </a:p>
          <a:p>
            <a:pPr marL="0" indent="-480060">
              <a:lnSpc>
                <a:spcPts val="3500"/>
              </a:lnSpc>
              <a:spcBef>
                <a:spcPts val="2400"/>
              </a:spcBef>
              <a:spcAft>
                <a:spcPts val="1800"/>
              </a:spcAft>
              <a:buFont typeface="Arial"/>
              <a:buNone/>
            </a:pPr>
            <a:endParaRPr lang="en-US" sz="3600" b="1" dirty="0" smtClean="0">
              <a:latin typeface="Tekton Pro" panose="020F0603020208020904" pitchFamily="34" charset="0"/>
            </a:endParaRPr>
          </a:p>
          <a:p>
            <a:pPr marL="0" indent="-480060">
              <a:lnSpc>
                <a:spcPts val="3500"/>
              </a:lnSpc>
              <a:spcBef>
                <a:spcPts val="2400"/>
              </a:spcBef>
              <a:spcAft>
                <a:spcPts val="1800"/>
              </a:spcAft>
              <a:buFont typeface="Arial"/>
              <a:buNone/>
            </a:pPr>
            <a:r>
              <a:rPr lang="en-US" sz="3600" b="1" dirty="0" smtClean="0">
                <a:latin typeface="Tekton Pro" panose="020F0603020208020904" pitchFamily="34" charset="0"/>
              </a:rPr>
              <a:t> </a:t>
            </a:r>
          </a:p>
          <a:p>
            <a:pPr marL="0" indent="-480060">
              <a:lnSpc>
                <a:spcPts val="3500"/>
              </a:lnSpc>
              <a:spcBef>
                <a:spcPts val="2400"/>
              </a:spcBef>
              <a:spcAft>
                <a:spcPts val="1800"/>
              </a:spcAft>
              <a:buFont typeface="Arial"/>
              <a:buNone/>
            </a:pPr>
            <a:endParaRPr lang="en-US" sz="3600" b="1" dirty="0" smtClean="0">
              <a:latin typeface="Tekton Pro" panose="020F0603020208020904" pitchFamily="34" charset="0"/>
            </a:endParaRPr>
          </a:p>
          <a:p>
            <a:endParaRPr lang="en-US" dirty="0"/>
          </a:p>
        </p:txBody>
      </p:sp>
      <p:sp>
        <p:nvSpPr>
          <p:cNvPr id="8" name="Title 1"/>
          <p:cNvSpPr txBox="1">
            <a:spLocks/>
          </p:cNvSpPr>
          <p:nvPr/>
        </p:nvSpPr>
        <p:spPr>
          <a:xfrm>
            <a:off x="473802" y="970436"/>
            <a:ext cx="8229600" cy="649224"/>
          </a:xfrm>
          <a:prstGeom prst="rect">
            <a:avLst/>
          </a:prstGeom>
          <a:solidFill>
            <a:srgbClr val="F1EFE7"/>
          </a:solidFill>
          <a:ln w="19050">
            <a:solidFill>
              <a:schemeClr val="tx1"/>
            </a:solidFill>
          </a:ln>
        </p:spPr>
        <p:txBody>
          <a:bodyPr anchor="ct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n/>
                <a:solidFill>
                  <a:schemeClr val="tx2">
                    <a:lumMod val="50000"/>
                  </a:schemeClr>
                </a:solidFill>
                <a:latin typeface="Franklin Gothic Book" panose="020B0503020102020204" pitchFamily="34" charset="0"/>
              </a:rPr>
              <a:t>Financial Eligibility</a:t>
            </a:r>
            <a:endParaRPr lang="en-US" sz="4000" dirty="0">
              <a:ln/>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528399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5</a:t>
            </a:fld>
            <a:endParaRPr lang="en-US" dirty="0">
              <a:solidFill>
                <a:prstClr val="black">
                  <a:tint val="75000"/>
                </a:prstClr>
              </a:solidFill>
            </a:endParaRPr>
          </a:p>
        </p:txBody>
      </p:sp>
      <p:sp>
        <p:nvSpPr>
          <p:cNvPr id="4" name="Rectangle 3"/>
          <p:cNvSpPr/>
          <p:nvPr/>
        </p:nvSpPr>
        <p:spPr>
          <a:xfrm>
            <a:off x="457199" y="1493062"/>
            <a:ext cx="8229601" cy="459741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1028700" lvl="1" indent="-571500">
              <a:buClr>
                <a:schemeClr val="tx2">
                  <a:lumMod val="50000"/>
                </a:schemeClr>
              </a:buClr>
              <a:buFont typeface="Wingdings" panose="05000000000000000000" pitchFamily="2" charset="2"/>
              <a:buChar char="q"/>
            </a:pPr>
            <a:endParaRPr lang="en-US" sz="3200" dirty="0" smtClean="0">
              <a:ln/>
              <a:latin typeface="Franklin Gothic Book" panose="020B0503020102020204" pitchFamily="34" charset="0"/>
            </a:endParaRPr>
          </a:p>
          <a:p>
            <a:pPr marL="571500" indent="-571500">
              <a:buClr>
                <a:schemeClr val="accent1">
                  <a:lumMod val="75000"/>
                </a:schemeClr>
              </a:buClr>
              <a:buFont typeface="Wingdings" panose="05000000000000000000" pitchFamily="2" charset="2"/>
              <a:buChar char="q"/>
            </a:pPr>
            <a:r>
              <a:rPr lang="en-US" sz="3200" dirty="0" smtClean="0">
                <a:ln/>
                <a:latin typeface="Franklin Gothic Book" panose="020B0503020102020204" pitchFamily="34" charset="0"/>
              </a:rPr>
              <a:t>When applying for assistance from CCS for treatment services, documentation </a:t>
            </a:r>
            <a:r>
              <a:rPr lang="en-US" sz="3200" dirty="0">
                <a:ln/>
                <a:latin typeface="Franklin Gothic Book" panose="020B0503020102020204" pitchFamily="34" charset="0"/>
              </a:rPr>
              <a:t>of meeting financial eligibility is required </a:t>
            </a:r>
            <a:r>
              <a:rPr lang="en-US" sz="3200" dirty="0" smtClean="0">
                <a:ln/>
                <a:latin typeface="Franklin Gothic Book" panose="020B0503020102020204" pitchFamily="34" charset="0"/>
              </a:rPr>
              <a:t>of:</a:t>
            </a:r>
          </a:p>
          <a:p>
            <a:pPr marL="571500" indent="-571500">
              <a:buClr>
                <a:schemeClr val="tx2">
                  <a:lumMod val="50000"/>
                </a:schemeClr>
              </a:buClr>
              <a:buFont typeface="Wingdings" panose="05000000000000000000" pitchFamily="2" charset="2"/>
              <a:buChar char="q"/>
            </a:pPr>
            <a:endParaRPr lang="en-US" sz="3200" dirty="0" smtClean="0">
              <a:ln/>
              <a:latin typeface="Franklin Gothic Book" panose="020B0503020102020204" pitchFamily="34" charset="0"/>
            </a:endParaRPr>
          </a:p>
          <a:p>
            <a:pPr marL="1485900" lvl="2" indent="-571500">
              <a:buClr>
                <a:schemeClr val="tx2">
                  <a:lumMod val="50000"/>
                </a:schemeClr>
              </a:buClr>
              <a:buFont typeface="Arial" panose="020B0604020202020204" pitchFamily="34" charset="0"/>
              <a:buChar char="•"/>
            </a:pPr>
            <a:r>
              <a:rPr lang="en-US" sz="3200" dirty="0">
                <a:ln/>
                <a:latin typeface="Franklin Gothic Book" panose="020B0503020102020204" pitchFamily="34" charset="0"/>
              </a:rPr>
              <a:t>Adult </a:t>
            </a:r>
            <a:r>
              <a:rPr lang="en-US" sz="3200" dirty="0" smtClean="0">
                <a:ln/>
                <a:latin typeface="Franklin Gothic Book" panose="020B0503020102020204" pitchFamily="34" charset="0"/>
              </a:rPr>
              <a:t>client </a:t>
            </a:r>
            <a:r>
              <a:rPr lang="en-US" sz="3200" dirty="0">
                <a:ln/>
                <a:latin typeface="Franklin Gothic Book" panose="020B0503020102020204" pitchFamily="34" charset="0"/>
              </a:rPr>
              <a:t>or  Emancipated </a:t>
            </a:r>
            <a:r>
              <a:rPr lang="en-US" sz="3200" dirty="0" smtClean="0">
                <a:ln/>
                <a:latin typeface="Franklin Gothic Book" panose="020B0503020102020204" pitchFamily="34" charset="0"/>
              </a:rPr>
              <a:t>minor</a:t>
            </a:r>
          </a:p>
          <a:p>
            <a:pPr marL="1485900" lvl="2" indent="-571500">
              <a:buClr>
                <a:schemeClr val="tx2">
                  <a:lumMod val="50000"/>
                </a:schemeClr>
              </a:buClr>
              <a:buFont typeface="Arial" panose="020B0604020202020204" pitchFamily="34" charset="0"/>
              <a:buChar char="•"/>
            </a:pPr>
            <a:r>
              <a:rPr lang="en-US" sz="3200" dirty="0" smtClean="0">
                <a:ln/>
                <a:latin typeface="Franklin Gothic Book" panose="020B0503020102020204" pitchFamily="34" charset="0"/>
              </a:rPr>
              <a:t>Parent or Legal guardian, if client is a minor</a:t>
            </a:r>
          </a:p>
          <a:p>
            <a:pPr marL="628650" lvl="1" indent="-171450">
              <a:lnSpc>
                <a:spcPts val="5400"/>
              </a:lnSpc>
              <a:buFont typeface="Wingdings" panose="05000000000000000000" pitchFamily="2" charset="2"/>
              <a:buChar char="v"/>
            </a:pPr>
            <a:endParaRPr lang="en-US" sz="1200" b="1" dirty="0">
              <a:ln/>
              <a:solidFill>
                <a:srgbClr val="8EB149"/>
              </a:solidFill>
              <a:latin typeface="Tekton Pro" panose="020F0603020208020904" pitchFamily="34" charset="0"/>
            </a:endParaRPr>
          </a:p>
        </p:txBody>
      </p:sp>
      <p:sp>
        <p:nvSpPr>
          <p:cNvPr id="5" name="Title 1"/>
          <p:cNvSpPr txBox="1">
            <a:spLocks/>
          </p:cNvSpPr>
          <p:nvPr/>
        </p:nvSpPr>
        <p:spPr>
          <a:xfrm>
            <a:off x="457199" y="1035512"/>
            <a:ext cx="8229601" cy="649224"/>
          </a:xfrm>
          <a:prstGeom prst="rect">
            <a:avLst/>
          </a:prstGeom>
          <a:solidFill>
            <a:srgbClr val="F1EFE7"/>
          </a:solidFill>
          <a:ln w="19050">
            <a:solidFill>
              <a:schemeClr val="tx1"/>
            </a:solidFill>
          </a:ln>
        </p:spPr>
        <p:txBody>
          <a:bodyPr anchor="ct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n/>
                <a:solidFill>
                  <a:schemeClr val="tx2">
                    <a:lumMod val="50000"/>
                  </a:schemeClr>
                </a:solidFill>
                <a:latin typeface="Franklin Gothic Book" panose="020B0503020102020204" pitchFamily="34" charset="0"/>
              </a:rPr>
              <a:t>Financial Eligibility </a:t>
            </a:r>
            <a:r>
              <a:rPr lang="en-US" sz="4000" dirty="0">
                <a:ln/>
                <a:solidFill>
                  <a:schemeClr val="tx2">
                    <a:lumMod val="50000"/>
                  </a:schemeClr>
                </a:solidFill>
                <a:latin typeface="Franklin Gothic Book" panose="020B0503020102020204" pitchFamily="34" charset="0"/>
              </a:rPr>
              <a:t>Requirement</a:t>
            </a:r>
          </a:p>
        </p:txBody>
      </p:sp>
    </p:spTree>
    <p:extLst>
      <p:ext uri="{BB962C8B-B14F-4D97-AF65-F5344CB8AC3E}">
        <p14:creationId xmlns:p14="http://schemas.microsoft.com/office/powerpoint/2010/main" val="1132388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84463" y="1787910"/>
            <a:ext cx="8229600" cy="4190999"/>
          </a:xfrm>
        </p:spPr>
        <p:txBody>
          <a:bodyPr/>
          <a:lstStyle/>
          <a:p>
            <a:pPr>
              <a:buFont typeface="Wingdings" panose="05000000000000000000" pitchFamily="2" charset="2"/>
              <a:buChar char="q"/>
            </a:pPr>
            <a:r>
              <a:rPr lang="en-US" sz="3000" dirty="0" smtClean="0">
                <a:latin typeface="Franklin Gothic Book" panose="020B0503020102020204" pitchFamily="34" charset="0"/>
              </a:rPr>
              <a:t>Depending on family size and income, most clients are required to complete the </a:t>
            </a:r>
            <a:r>
              <a:rPr lang="en-US" sz="3000" dirty="0" err="1" smtClean="0">
                <a:latin typeface="Franklin Gothic Book" panose="020B0503020102020204" pitchFamily="34" charset="0"/>
              </a:rPr>
              <a:t>Medi</a:t>
            </a:r>
            <a:r>
              <a:rPr lang="en-US" sz="3000" dirty="0" smtClean="0">
                <a:latin typeface="Franklin Gothic Book" panose="020B0503020102020204" pitchFamily="34" charset="0"/>
              </a:rPr>
              <a:t>-Cal application process before being eligible for CCS services</a:t>
            </a:r>
          </a:p>
          <a:p>
            <a:pPr>
              <a:buFont typeface="Wingdings" panose="05000000000000000000" pitchFamily="2" charset="2"/>
              <a:buChar char="q"/>
            </a:pPr>
            <a:endParaRPr lang="en-US" sz="3000" dirty="0" smtClean="0">
              <a:latin typeface="Franklin Gothic Book" panose="020B0503020102020204" pitchFamily="34" charset="0"/>
            </a:endParaRPr>
          </a:p>
          <a:p>
            <a:pPr>
              <a:buFont typeface="Wingdings" panose="05000000000000000000" pitchFamily="2" charset="2"/>
              <a:buChar char="q"/>
            </a:pPr>
            <a:r>
              <a:rPr lang="en-US" sz="3000" dirty="0" smtClean="0">
                <a:latin typeface="Franklin Gothic Book" panose="020B0503020102020204" pitchFamily="34" charset="0"/>
              </a:rPr>
              <a:t>Failure to complete the </a:t>
            </a:r>
            <a:r>
              <a:rPr lang="en-US" sz="3000" dirty="0" err="1" smtClean="0">
                <a:latin typeface="Franklin Gothic Book" panose="020B0503020102020204" pitchFamily="34" charset="0"/>
              </a:rPr>
              <a:t>Medi</a:t>
            </a:r>
            <a:r>
              <a:rPr lang="en-US" sz="3000" dirty="0" smtClean="0">
                <a:latin typeface="Franklin Gothic Book" panose="020B0503020102020204" pitchFamily="34" charset="0"/>
              </a:rPr>
              <a:t>-Cal application process will result in denial of CCS eligibility and </a:t>
            </a:r>
          </a:p>
          <a:p>
            <a:pPr marL="0" indent="0">
              <a:buNone/>
            </a:pPr>
            <a:r>
              <a:rPr lang="en-US" sz="3000" dirty="0">
                <a:latin typeface="Franklin Gothic Book" panose="020B0503020102020204" pitchFamily="34" charset="0"/>
              </a:rPr>
              <a:t> </a:t>
            </a:r>
            <a:r>
              <a:rPr lang="en-US" sz="3000" dirty="0" smtClean="0">
                <a:latin typeface="Franklin Gothic Book" panose="020B0503020102020204" pitchFamily="34" charset="0"/>
              </a:rPr>
              <a:t>  program benefits</a:t>
            </a:r>
            <a:endParaRPr lang="en-US" sz="3000" dirty="0">
              <a:latin typeface="Franklin Gothic Book" panose="020B0503020102020204" pitchFamily="34" charset="0"/>
            </a:endParaRPr>
          </a:p>
        </p:txBody>
      </p:sp>
      <p:sp>
        <p:nvSpPr>
          <p:cNvPr id="8" name="Slide Number Placeholder 7"/>
          <p:cNvSpPr>
            <a:spLocks noGrp="1"/>
          </p:cNvSpPr>
          <p:nvPr>
            <p:ph type="sldNum" sz="quarter" idx="12"/>
          </p:nvPr>
        </p:nvSpPr>
        <p:spPr/>
        <p:txBody>
          <a:bodyPr/>
          <a:lstStyle/>
          <a:p>
            <a:fld id="{C3111FA1-5AF9-0647-B31D-D6250D4530A3}" type="slidenum">
              <a:rPr lang="en-US" smtClean="0">
                <a:solidFill>
                  <a:prstClr val="black">
                    <a:tint val="75000"/>
                  </a:prstClr>
                </a:solidFill>
              </a:rPr>
              <a:pPr/>
              <a:t>6</a:t>
            </a:fld>
            <a:endParaRPr lang="en-US" dirty="0">
              <a:solidFill>
                <a:prstClr val="black">
                  <a:tint val="75000"/>
                </a:prstClr>
              </a:solidFill>
            </a:endParaRPr>
          </a:p>
        </p:txBody>
      </p:sp>
      <p:sp>
        <p:nvSpPr>
          <p:cNvPr id="5" name="Title 1"/>
          <p:cNvSpPr txBox="1">
            <a:spLocks/>
          </p:cNvSpPr>
          <p:nvPr/>
        </p:nvSpPr>
        <p:spPr>
          <a:xfrm>
            <a:off x="384462" y="964203"/>
            <a:ext cx="8229600" cy="649224"/>
          </a:xfrm>
          <a:prstGeom prst="rect">
            <a:avLst/>
          </a:prstGeom>
          <a:solidFill>
            <a:srgbClr val="F1EFE7"/>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solidFill>
                  <a:schemeClr val="tx2">
                    <a:lumMod val="50000"/>
                  </a:schemeClr>
                </a:solidFill>
                <a:latin typeface="Franklin Gothic Book" panose="020B0503020102020204" pitchFamily="34" charset="0"/>
              </a:rPr>
              <a:t>Financial Eligibility </a:t>
            </a:r>
            <a:r>
              <a:rPr lang="en-US" sz="4000" dirty="0">
                <a:ln/>
                <a:solidFill>
                  <a:schemeClr val="tx2">
                    <a:lumMod val="50000"/>
                  </a:schemeClr>
                </a:solidFill>
                <a:latin typeface="Franklin Gothic Book" panose="020B0503020102020204" pitchFamily="34" charset="0"/>
              </a:rPr>
              <a:t>Requirement</a:t>
            </a:r>
            <a:r>
              <a:rPr lang="en-US" sz="4000" dirty="0" smtClean="0">
                <a:solidFill>
                  <a:schemeClr val="tx2">
                    <a:lumMod val="50000"/>
                  </a:schemeClr>
                </a:solidFill>
                <a:latin typeface="Franklin Gothic Book" panose="020B0503020102020204" pitchFamily="34" charset="0"/>
              </a:rPr>
              <a:t> </a:t>
            </a:r>
            <a:endParaRPr lang="en-US" sz="400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45097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813810"/>
            <a:ext cx="8551889" cy="4542540"/>
          </a:xfrm>
          <a:ln>
            <a:noFill/>
          </a:ln>
        </p:spPr>
        <p:txBody>
          <a:bodyPr/>
          <a:lstStyle/>
          <a:p>
            <a:pPr>
              <a:buFont typeface="Wingdings" panose="05000000000000000000" pitchFamily="2" charset="2"/>
              <a:buChar char="q"/>
            </a:pPr>
            <a:r>
              <a:rPr lang="en-US" sz="3200" dirty="0" smtClean="0">
                <a:ln/>
                <a:latin typeface="Franklin Gothic Book" panose="020B0503020102020204" pitchFamily="34" charset="0"/>
              </a:rPr>
              <a:t> </a:t>
            </a:r>
            <a:r>
              <a:rPr lang="en-US" sz="3600" dirty="0" smtClean="0">
                <a:ln/>
                <a:latin typeface="Franklin Gothic Book" panose="020B0503020102020204" pitchFamily="34" charset="0"/>
              </a:rPr>
              <a:t>Financial Eligibility Screening is waived   </a:t>
            </a:r>
          </a:p>
          <a:p>
            <a:pPr marL="0" indent="0">
              <a:buNone/>
            </a:pPr>
            <a:r>
              <a:rPr lang="en-US" sz="3600" dirty="0" smtClean="0">
                <a:ln/>
                <a:latin typeface="Franklin Gothic Book" panose="020B0503020102020204" pitchFamily="34" charset="0"/>
              </a:rPr>
              <a:t>    for: </a:t>
            </a:r>
          </a:p>
          <a:p>
            <a:pPr lvl="2">
              <a:buClr>
                <a:schemeClr val="accent1">
                  <a:lumMod val="75000"/>
                </a:schemeClr>
              </a:buClr>
              <a:buFont typeface="Arial" panose="020B0604020202020204" pitchFamily="34" charset="0"/>
              <a:buChar char="•"/>
            </a:pPr>
            <a:r>
              <a:rPr lang="en-US" altLang="en-US" sz="3200" dirty="0" smtClean="0">
                <a:latin typeface="Franklin Gothic Book" panose="020B0503020102020204" pitchFamily="34" charset="0"/>
              </a:rPr>
              <a:t>Clients with Full- Scope </a:t>
            </a:r>
            <a:r>
              <a:rPr lang="en-US" altLang="en-US" sz="3200" dirty="0" err="1" smtClean="0">
                <a:latin typeface="Franklin Gothic Book" panose="020B0503020102020204" pitchFamily="34" charset="0"/>
              </a:rPr>
              <a:t>Medi</a:t>
            </a:r>
            <a:r>
              <a:rPr lang="en-US" altLang="en-US" sz="3200" dirty="0" smtClean="0">
                <a:latin typeface="Franklin Gothic Book" panose="020B0503020102020204" pitchFamily="34" charset="0"/>
              </a:rPr>
              <a:t>-Cal with no SOC/Spend Down or Restrictions</a:t>
            </a:r>
          </a:p>
          <a:p>
            <a:pPr lvl="2">
              <a:buClr>
                <a:schemeClr val="accent1">
                  <a:lumMod val="75000"/>
                </a:schemeClr>
              </a:buClr>
              <a:buFont typeface="Arial" panose="020B0604020202020204" pitchFamily="34" charset="0"/>
              <a:buChar char="•"/>
            </a:pPr>
            <a:r>
              <a:rPr lang="en-US" altLang="en-US" sz="3200" dirty="0" smtClean="0">
                <a:latin typeface="Franklin Gothic Book" panose="020B0503020102020204" pitchFamily="34" charset="0"/>
              </a:rPr>
              <a:t>Medical Therapy Program </a:t>
            </a:r>
          </a:p>
          <a:p>
            <a:pPr lvl="3">
              <a:buClr>
                <a:schemeClr val="accent1">
                  <a:lumMod val="75000"/>
                </a:schemeClr>
              </a:buClr>
              <a:buFont typeface="Arial" panose="020B0604020202020204" pitchFamily="34" charset="0"/>
              <a:buChar char="•"/>
            </a:pPr>
            <a:r>
              <a:rPr lang="en-US" altLang="en-US" sz="2800" dirty="0" smtClean="0">
                <a:latin typeface="Franklin Gothic Book" panose="020B0503020102020204" pitchFamily="34" charset="0"/>
              </a:rPr>
              <a:t>OT/PT Therapy services only</a:t>
            </a:r>
          </a:p>
          <a:p>
            <a:pPr lvl="2">
              <a:buClr>
                <a:schemeClr val="accent1">
                  <a:lumMod val="75000"/>
                </a:schemeClr>
              </a:buClr>
              <a:buFont typeface="Arial" panose="020B0604020202020204" pitchFamily="34" charset="0"/>
              <a:buChar char="•"/>
            </a:pPr>
            <a:r>
              <a:rPr lang="en-US" altLang="en-US" sz="3200" dirty="0" smtClean="0">
                <a:latin typeface="Franklin Gothic Book" panose="020B0503020102020204" pitchFamily="34" charset="0"/>
              </a:rPr>
              <a:t>Diagnostic services </a:t>
            </a:r>
          </a:p>
          <a:p>
            <a:pPr marL="272034" lvl="1" indent="0">
              <a:buNone/>
            </a:pPr>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7</a:t>
            </a:fld>
            <a:endParaRPr lang="en-US" dirty="0">
              <a:solidFill>
                <a:prstClr val="black">
                  <a:tint val="75000"/>
                </a:prstClr>
              </a:solidFill>
            </a:endParaRPr>
          </a:p>
        </p:txBody>
      </p:sp>
      <p:sp>
        <p:nvSpPr>
          <p:cNvPr id="5" name="Title 1"/>
          <p:cNvSpPr txBox="1">
            <a:spLocks noGrp="1"/>
          </p:cNvSpPr>
          <p:nvPr>
            <p:ph type="title"/>
          </p:nvPr>
        </p:nvSpPr>
        <p:spPr>
          <a:xfrm>
            <a:off x="457200" y="1015392"/>
            <a:ext cx="8229600" cy="649224"/>
          </a:xfrm>
          <a:prstGeom prst="rect">
            <a:avLst/>
          </a:prstGeom>
          <a:solidFill>
            <a:srgbClr val="F1EFE7"/>
          </a:solidFill>
          <a:ln w="19050">
            <a:solidFill>
              <a:schemeClr val="tx1"/>
            </a:solidFill>
          </a:ln>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n/>
                <a:solidFill>
                  <a:schemeClr val="tx2">
                    <a:lumMod val="50000"/>
                  </a:schemeClr>
                </a:solidFill>
                <a:latin typeface="Franklin Gothic Book" panose="020B0503020102020204" pitchFamily="34" charset="0"/>
              </a:rPr>
              <a:t>Financial </a:t>
            </a:r>
            <a:r>
              <a:rPr lang="en-US" sz="4400" dirty="0" smtClean="0">
                <a:ln/>
                <a:solidFill>
                  <a:schemeClr val="tx2">
                    <a:lumMod val="50000"/>
                  </a:schemeClr>
                </a:solidFill>
                <a:latin typeface="Franklin Gothic Book" panose="020B0503020102020204" pitchFamily="34" charset="0"/>
              </a:rPr>
              <a:t>Eligibility</a:t>
            </a:r>
            <a:endParaRPr lang="en-US" sz="4000" dirty="0">
              <a:ln/>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729011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762125"/>
            <a:ext cx="8229600" cy="4842163"/>
          </a:xfrm>
        </p:spPr>
        <p:txBody>
          <a:bodyPr/>
          <a:lstStyle/>
          <a:p>
            <a:pPr>
              <a:buFont typeface="Wingdings" panose="05000000000000000000" pitchFamily="2" charset="2"/>
              <a:buChar char="q"/>
            </a:pPr>
            <a:r>
              <a:rPr lang="en-US" sz="2800" dirty="0" smtClean="0">
                <a:latin typeface="Franklin Gothic Book" panose="020B0503020102020204" pitchFamily="34" charset="0"/>
              </a:rPr>
              <a:t> Even if a client is not eligible for </a:t>
            </a:r>
            <a:r>
              <a:rPr lang="en-US" sz="2800" dirty="0" err="1" smtClean="0">
                <a:latin typeface="Franklin Gothic Book" panose="020B0503020102020204" pitchFamily="34" charset="0"/>
              </a:rPr>
              <a:t>Medi</a:t>
            </a:r>
            <a:r>
              <a:rPr lang="en-US" sz="2800" dirty="0" smtClean="0">
                <a:latin typeface="Franklin Gothic Book" panose="020B0503020102020204" pitchFamily="34" charset="0"/>
              </a:rPr>
              <a:t>-Cal they may be eligible for CCS services only.  They must complete the following:</a:t>
            </a:r>
          </a:p>
          <a:p>
            <a:pPr lvl="2">
              <a:buClr>
                <a:schemeClr val="accent1">
                  <a:lumMod val="75000"/>
                </a:schemeClr>
              </a:buClr>
              <a:buFont typeface="Arial" panose="020B0604020202020204" pitchFamily="34" charset="0"/>
              <a:buChar char="•"/>
            </a:pPr>
            <a:r>
              <a:rPr lang="en-US" sz="2400" dirty="0" smtClean="0">
                <a:latin typeface="Franklin Gothic Book" panose="020B0503020102020204" pitchFamily="34" charset="0"/>
              </a:rPr>
              <a:t>CCS application </a:t>
            </a:r>
          </a:p>
          <a:p>
            <a:pPr lvl="2">
              <a:buClr>
                <a:schemeClr val="accent1">
                  <a:lumMod val="75000"/>
                </a:schemeClr>
              </a:buClr>
              <a:buFont typeface="Arial" panose="020B0604020202020204" pitchFamily="34" charset="0"/>
              <a:buChar char="•"/>
            </a:pPr>
            <a:r>
              <a:rPr lang="en-US" sz="2400" dirty="0" smtClean="0">
                <a:latin typeface="Franklin Gothic Book" panose="020B0503020102020204" pitchFamily="34" charset="0"/>
              </a:rPr>
              <a:t>Patient Service Agreement (PSA)</a:t>
            </a:r>
          </a:p>
          <a:p>
            <a:pPr lvl="2">
              <a:buClr>
                <a:schemeClr val="accent1">
                  <a:lumMod val="75000"/>
                </a:schemeClr>
              </a:buClr>
              <a:buFont typeface="Arial" panose="020B0604020202020204" pitchFamily="34" charset="0"/>
              <a:buChar char="•"/>
            </a:pPr>
            <a:r>
              <a:rPr lang="en-US" sz="2400" dirty="0" smtClean="0">
                <a:latin typeface="Franklin Gothic Book" panose="020B0503020102020204" pitchFamily="34" charset="0"/>
              </a:rPr>
              <a:t>Financial/Residential Screening Process</a:t>
            </a:r>
          </a:p>
          <a:p>
            <a:pPr lvl="2">
              <a:buClr>
                <a:srgbClr val="002060"/>
              </a:buClr>
              <a:buFont typeface="Arial" panose="020B0604020202020204" pitchFamily="34" charset="0"/>
              <a:buChar char="•"/>
            </a:pPr>
            <a:endParaRPr lang="en-US" sz="2400" dirty="0" smtClean="0">
              <a:latin typeface="Franklin Gothic Book" panose="020B0503020102020204" pitchFamily="34" charset="0"/>
            </a:endParaRPr>
          </a:p>
          <a:p>
            <a:pPr>
              <a:buFont typeface="Wingdings" panose="05000000000000000000" pitchFamily="2" charset="2"/>
              <a:buChar char="q"/>
            </a:pPr>
            <a:r>
              <a:rPr lang="en-US" sz="2800" dirty="0" smtClean="0">
                <a:latin typeface="Franklin Gothic Book" panose="020B0503020102020204" pitchFamily="34" charset="0"/>
              </a:rPr>
              <a:t> All clients are assessed a $20 Assessment Fee and an Enrollment fee may apply based on family size and household income.</a:t>
            </a:r>
          </a:p>
          <a:p>
            <a:pPr marL="914400" lvl="2" indent="0">
              <a:buNone/>
            </a:pPr>
            <a:r>
              <a:rPr lang="en-US" sz="3200" dirty="0" smtClean="0">
                <a:latin typeface="Franklin Gothic Book" panose="020B0503020102020204" pitchFamily="34" charset="0"/>
              </a:rPr>
              <a:t>   </a:t>
            </a:r>
          </a:p>
        </p:txBody>
      </p:sp>
      <p:sp>
        <p:nvSpPr>
          <p:cNvPr id="8" name="Slide Number Placeholder 7"/>
          <p:cNvSpPr>
            <a:spLocks noGrp="1"/>
          </p:cNvSpPr>
          <p:nvPr>
            <p:ph type="sldNum" sz="quarter" idx="12"/>
          </p:nvPr>
        </p:nvSpPr>
        <p:spPr/>
        <p:txBody>
          <a:bodyPr/>
          <a:lstStyle/>
          <a:p>
            <a:fld id="{C3111FA1-5AF9-0647-B31D-D6250D4530A3}" type="slidenum">
              <a:rPr lang="en-US" smtClean="0">
                <a:solidFill>
                  <a:prstClr val="black">
                    <a:tint val="75000"/>
                  </a:prstClr>
                </a:solidFill>
              </a:rPr>
              <a:pPr/>
              <a:t>8</a:t>
            </a:fld>
            <a:endParaRPr lang="en-US" dirty="0">
              <a:solidFill>
                <a:prstClr val="black">
                  <a:tint val="75000"/>
                </a:prstClr>
              </a:solidFill>
            </a:endParaRPr>
          </a:p>
        </p:txBody>
      </p:sp>
      <p:sp>
        <p:nvSpPr>
          <p:cNvPr id="5" name="Title 1"/>
          <p:cNvSpPr txBox="1">
            <a:spLocks/>
          </p:cNvSpPr>
          <p:nvPr/>
        </p:nvSpPr>
        <p:spPr>
          <a:xfrm>
            <a:off x="457200" y="983109"/>
            <a:ext cx="8229600" cy="649224"/>
          </a:xfrm>
          <a:prstGeom prst="rect">
            <a:avLst/>
          </a:prstGeom>
          <a:solidFill>
            <a:srgbClr val="F1EFE7"/>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solidFill>
                  <a:schemeClr val="tx2">
                    <a:lumMod val="50000"/>
                  </a:schemeClr>
                </a:solidFill>
                <a:latin typeface="Franklin Gothic Book" panose="020B0503020102020204" pitchFamily="34" charset="0"/>
              </a:rPr>
              <a:t>Straight CCS Coverage </a:t>
            </a:r>
            <a:endParaRPr lang="en-US" sz="400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0152875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21353&quot;&gt;&lt;object type=&quot;3&quot; unique_id=&quot;26024&quot;&gt;&lt;property id=&quot;20148&quot; value=&quot;5&quot;/&gt;&lt;property id=&quot;20300&quot; value=&quot;Slide 6&quot;/&gt;&lt;property id=&quot;20307&quot; value=&quot;376&quot;/&gt;&lt;/object&gt;&lt;object type=&quot;3&quot; unique_id=&quot;26175&quot;&gt;&lt;property id=&quot;20148&quot; value=&quot;5&quot;/&gt;&lt;property id=&quot;20300&quot; value=&quot;Slide 1 - &amp;quot;CCS Outreach Presentation:  Financial/Residential Services Module Last update: 09.2016&amp;quot;&quot;/&gt;&lt;property id=&quot;20307&quot; value=&quot;380&quot;/&gt;&lt;/object&gt;&lt;object type=&quot;3&quot; unique_id=&quot;26176&quot;&gt;&lt;property id=&quot;20148&quot; value=&quot;5&quot;/&gt;&lt;property id=&quot;20300&quot; value=&quot;Slide 19 - &amp;quot; End of Module   Thank You &amp;quot;&quot;/&gt;&lt;property id=&quot;20307&quot; value=&quot;381&quot;/&gt;&lt;/object&gt;&lt;object type=&quot;3&quot; unique_id=&quot;27288&quot;&gt;&lt;property id=&quot;20148&quot; value=&quot;5&quot;/&gt;&lt;property id=&quot;20300&quot; value=&quot;Slide 5&quot;/&gt;&lt;property id=&quot;20307&quot; value=&quot;385&quot;/&gt;&lt;/object&gt;&lt;object type=&quot;3&quot; unique_id=&quot;27290&quot;&gt;&lt;property id=&quot;20148&quot; value=&quot;5&quot;/&gt;&lt;property id=&quot;20300&quot; value=&quot;Slide 2 - &amp;quot;Disclaimers (1)&amp;quot;&quot;/&gt;&lt;property id=&quot;20307&quot; value=&quot;406&quot;/&gt;&lt;/object&gt;&lt;object type=&quot;3&quot; unique_id=&quot;27291&quot;&gt;&lt;property id=&quot;20148&quot; value=&quot;5&quot;/&gt;&lt;property id=&quot;20300&quot; value=&quot;Slide 3&quot;/&gt;&lt;property id=&quot;20307&quot; value=&quot;407&quot;/&gt;&lt;/object&gt;&lt;object type=&quot;3&quot; unique_id=&quot;27292&quot;&gt;&lt;property id=&quot;20148&quot; value=&quot;5&quot;/&gt;&lt;property id=&quot;20300&quot; value=&quot;Slide 4&quot;/&gt;&lt;property id=&quot;20307&quot; value=&quot;375&quot;/&gt;&lt;/object&gt;&lt;object type=&quot;3&quot; unique_id=&quot;27293&quot;&gt;&lt;property id=&quot;20148&quot; value=&quot;5&quot;/&gt;&lt;property id=&quot;20300&quot; value=&quot;Slide 10&quot;/&gt;&lt;property id=&quot;20307&quot; value=&quot;394&quot;/&gt;&lt;/object&gt;&lt;object type=&quot;3&quot; unique_id=&quot;27294&quot;&gt;&lt;property id=&quot;20148&quot; value=&quot;5&quot;/&gt;&lt;property id=&quot;20300&quot; value=&quot;Slide 11&quot;/&gt;&lt;property id=&quot;20307&quot; value=&quot;395&quot;/&gt;&lt;/object&gt;&lt;object type=&quot;3&quot; unique_id=&quot;27295&quot;&gt;&lt;property id=&quot;20148&quot; value=&quot;5&quot;/&gt;&lt;property id=&quot;20300&quot; value=&quot;Slide 15&quot;/&gt;&lt;property id=&quot;20307&quot; value=&quot;396&quot;/&gt;&lt;/object&gt;&lt;object type=&quot;3&quot; unique_id=&quot;27296&quot;&gt;&lt;property id=&quot;20148&quot; value=&quot;5&quot;/&gt;&lt;property id=&quot;20300&quot; value=&quot;Slide 18&quot;/&gt;&lt;property id=&quot;20307&quot; value=&quot;412&quot;/&gt;&lt;/object&gt;&lt;object type=&quot;3&quot; unique_id=&quot;28198&quot;&gt;&lt;property id=&quot;20148&quot; value=&quot;5&quot;/&gt;&lt;property id=&quot;20300&quot; value=&quot;Slide 13 - &amp;quot;Coverage under HMO  &amp;quot;&quot;/&gt;&lt;property id=&quot;20307&quot; value=&quot;422&quot;/&gt;&lt;/object&gt;&lt;object type=&quot;3&quot; unique_id=&quot;28899&quot;&gt;&lt;property id=&quot;20148&quot; value=&quot;5&quot;/&gt;&lt;property id=&quot;20300&quot; value=&quot;Slide 9&quot;/&gt;&lt;property id=&quot;20307&quot; value=&quot;425&quot;/&gt;&lt;/object&gt;&lt;object type=&quot;3&quot; unique_id=&quot;29415&quot;&gt;&lt;property id=&quot;20148&quot; value=&quot;5&quot;/&gt;&lt;property id=&quot;20300&quot; value=&quot;Slide 7&quot;/&gt;&lt;property id=&quot;20307&quot; value=&quot;433&quot;/&gt;&lt;/object&gt;&lt;object type=&quot;3&quot; unique_id=&quot;29416&quot;&gt;&lt;property id=&quot;20148&quot; value=&quot;5&quot;/&gt;&lt;property id=&quot;20300&quot; value=&quot;Slide 16&quot;/&gt;&lt;property id=&quot;20307&quot; value=&quot;438&quot;/&gt;&lt;/object&gt;&lt;object type=&quot;3&quot; unique_id=&quot;29417&quot;&gt;&lt;property id=&quot;20148&quot; value=&quot;5&quot;/&gt;&lt;property id=&quot;20300&quot; value=&quot;Slide 17&quot;/&gt;&lt;property id=&quot;20307&quot; value=&quot;434&quot;/&gt;&lt;/object&gt;&lt;object type=&quot;3&quot; unique_id=&quot;32285&quot;&gt;&lt;property id=&quot;20148&quot; value=&quot;5&quot;/&gt;&lt;property id=&quot;20300&quot; value=&quot;Slide 8 - &amp;quot;Financial Eligibility&amp;quot;&quot;/&gt;&lt;property id=&quot;20307&quot; value=&quot;440&quot;/&gt;&lt;/object&gt;&lt;object type=&quot;3&quot; unique_id=&quot;32286&quot;&gt;&lt;property id=&quot;20148&quot; value=&quot;5&quot;/&gt;&lt;property id=&quot;20300&quot; value=&quot;Slide 12 - &amp;quot;Changes in Family Income&amp;quot;&quot;/&gt;&lt;property id=&quot;20307&quot; value=&quot;441&quot;/&gt;&lt;/object&gt;&lt;object type=&quot;3&quot; unique_id=&quot;32287&quot;&gt;&lt;property id=&quot;20148&quot; value=&quot;5&quot;/&gt;&lt;property id=&quot;20300&quot; value=&quot;Slide 14&quot;/&gt;&lt;property id=&quot;20307&quot; value=&quot;439&quot;/&gt;&lt;/object&gt;&lt;/object&gt;&lt;object type=&quot;8&quot; unique_id=&quot;21377&quot;&gt;&lt;/object&gt;&lt;/object&gt;&lt;/database&gt;"/>
  <p:tag name="SECTOMILLISECCONVERTED" val="1"/>
</p:tagLst>
</file>

<file path=ppt/theme/theme1.xml><?xml version="1.0" encoding="utf-8"?>
<a:theme xmlns:a="http://schemas.openxmlformats.org/drawingml/2006/main" name="12_DPH-Presentation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PH-Presentation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F1EFE7"/>
        </a:solidFill>
        <a:ln w="19050">
          <a:solidFill>
            <a:schemeClr val="tx1"/>
          </a:solidFill>
        </a:ln>
      </a:spPr>
      <a:bodyPr anchor="ctr"/>
      <a:lstStyle>
        <a:defPPr algn="ctr">
          <a:defRPr sz="4000" dirty="0" smtClean="0">
            <a:ln/>
            <a:solidFill>
              <a:schemeClr val="tx2">
                <a:lumMod val="50000"/>
              </a:schemeClr>
            </a:solidFill>
            <a:latin typeface="Franklin Gothic Book" panose="020B05030201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2016 Provider Training PPT</Template>
  <TotalTime>27691</TotalTime>
  <Words>1412</Words>
  <Application>Microsoft Office PowerPoint</Application>
  <PresentationFormat>On-screen Show (4:3)</PresentationFormat>
  <Paragraphs>173</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ＭＳ Ｐゴシック</vt:lpstr>
      <vt:lpstr>Arial</vt:lpstr>
      <vt:lpstr>Calibri</vt:lpstr>
      <vt:lpstr>Franklin Gothic Book</vt:lpstr>
      <vt:lpstr>Tekton Pro</vt:lpstr>
      <vt:lpstr>Wingdings</vt:lpstr>
      <vt:lpstr>12_DPH-Presentation PPT</vt:lpstr>
      <vt:lpstr>1_DPH-Presentation PPT</vt:lpstr>
      <vt:lpstr>CCS Outreach Presentation:  Financial/Residential Services Module Last update: 09.2016</vt:lpstr>
      <vt:lpstr>Disclaimers (1)</vt:lpstr>
      <vt:lpstr>PowerPoint Presentation</vt:lpstr>
      <vt:lpstr>PowerPoint Presentation</vt:lpstr>
      <vt:lpstr>PowerPoint Presentation</vt:lpstr>
      <vt:lpstr>PowerPoint Presentation</vt:lpstr>
      <vt:lpstr>PowerPoint Presentation</vt:lpstr>
      <vt:lpstr>Financial Eligibility</vt:lpstr>
      <vt:lpstr>PowerPoint Presentation</vt:lpstr>
      <vt:lpstr>PowerPoint Presentation</vt:lpstr>
      <vt:lpstr>PowerPoint Presentation</vt:lpstr>
      <vt:lpstr>Changes in Family Income</vt:lpstr>
      <vt:lpstr>Coverage under HMO  </vt:lpstr>
      <vt:lpstr>PowerPoint Presentation</vt:lpstr>
      <vt:lpstr>PowerPoint Presentation</vt:lpstr>
      <vt:lpstr>PowerPoint Presentation</vt:lpstr>
      <vt:lpstr>PowerPoint Presentation</vt:lpstr>
      <vt:lpstr>PowerPoint Presentation</vt:lpstr>
      <vt:lpstr> End of Module   Thank You </vt:lpstr>
    </vt:vector>
  </TitlesOfParts>
  <Company>County of Los Angeles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Magdalena Joya</dc:creator>
  <cp:lastModifiedBy>Angelica Ramos</cp:lastModifiedBy>
  <cp:revision>410</cp:revision>
  <cp:lastPrinted>2016-08-23T22:36:29Z</cp:lastPrinted>
  <dcterms:created xsi:type="dcterms:W3CDTF">2015-12-14T17:46:45Z</dcterms:created>
  <dcterms:modified xsi:type="dcterms:W3CDTF">2016-11-15T23:20:26Z</dcterms:modified>
</cp:coreProperties>
</file>